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9" r:id="rId3"/>
    <p:sldId id="266" r:id="rId4"/>
    <p:sldId id="267" r:id="rId5"/>
    <p:sldId id="264" r:id="rId6"/>
    <p:sldId id="268" r:id="rId7"/>
    <p:sldId id="270" r:id="rId8"/>
    <p:sldId id="263" r:id="rId9"/>
    <p:sldId id="265" r:id="rId10"/>
    <p:sldId id="269" r:id="rId11"/>
    <p:sldId id="273" r:id="rId12"/>
    <p:sldId id="261" r:id="rId13"/>
    <p:sldId id="276" r:id="rId14"/>
    <p:sldId id="262" r:id="rId15"/>
    <p:sldId id="260" r:id="rId16"/>
    <p:sldId id="277" r:id="rId17"/>
    <p:sldId id="275" r:id="rId18"/>
    <p:sldId id="272" r:id="rId19"/>
    <p:sldId id="271" r:id="rId20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27" autoAdjust="0"/>
    <p:restoredTop sz="94660"/>
  </p:normalViewPr>
  <p:slideViewPr>
    <p:cSldViewPr snapToGrid="0">
      <p:cViewPr>
        <p:scale>
          <a:sx n="63" d="100"/>
          <a:sy n="63" d="100"/>
        </p:scale>
        <p:origin x="-1411" y="-80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2352" y="96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4EF1F-B4F9-423D-88B7-E7A6DCD712F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1A9E-C18A-4C3C-BA42-4A47C4C52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5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introduce ourselves and show this clip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1A9E-C18A-4C3C-BA42-4A47C4C527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of you have to teach to the test?</a:t>
            </a:r>
          </a:p>
          <a:p>
            <a:r>
              <a:rPr lang="en-US" dirty="0" smtClean="0"/>
              <a:t>How many spend a LARGE portion of your department meeting just dealing with assessment  data?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1A9E-C18A-4C3C-BA42-4A47C4C527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9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 anyone in here also have that issue, while we are an alternative school, I am sure that at every 9-12 site this is an issue.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1A9E-C18A-4C3C-BA42-4A47C4C527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7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Jo </a:t>
            </a:r>
            <a:r>
              <a:rPr lang="en-US" dirty="0" err="1" smtClean="0"/>
              <a:t>Boaler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Teacher </a:t>
            </a:r>
            <a:r>
              <a:rPr lang="en-US" dirty="0"/>
              <a:t>mindset –  mindsetworks.com – have them take maybe? </a:t>
            </a:r>
          </a:p>
          <a:p>
            <a:r>
              <a:rPr lang="en-US" dirty="0"/>
              <a:t>	Myself</a:t>
            </a:r>
          </a:p>
          <a:p>
            <a:r>
              <a:rPr lang="en-US" dirty="0"/>
              <a:t>	My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1A9E-C18A-4C3C-BA42-4A47C4C527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3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https://warriorcchsmath.weebly.com/orientation.html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1A9E-C18A-4C3C-BA42-4A47C4C527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27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Orientation </a:t>
            </a:r>
          </a:p>
          <a:p>
            <a:r>
              <a:rPr lang="en-US" dirty="0"/>
              <a:t>	SMP survey – data from </a:t>
            </a:r>
            <a:r>
              <a:rPr lang="en-US" dirty="0" err="1"/>
              <a:t>google</a:t>
            </a:r>
            <a:r>
              <a:rPr lang="en-US" dirty="0"/>
              <a:t> – have them take this </a:t>
            </a:r>
          </a:p>
          <a:p>
            <a:r>
              <a:rPr lang="en-US" dirty="0"/>
              <a:t>	Learning Styles</a:t>
            </a:r>
          </a:p>
          <a:p>
            <a:r>
              <a:rPr lang="en-US" dirty="0"/>
              <a:t>	Student mindset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1A9E-C18A-4C3C-BA42-4A47C4C527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1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this from </a:t>
            </a:r>
            <a:r>
              <a:rPr lang="en-US" dirty="0" err="1" smtClean="0"/>
              <a:t>boaler</a:t>
            </a:r>
            <a:r>
              <a:rPr lang="en-US" dirty="0" smtClean="0"/>
              <a:t> – see the changes that the kids have to do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1A9E-C18A-4C3C-BA42-4A47C4C527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5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09728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09728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4960137"/>
            <a:ext cx="6995160" cy="1463040"/>
          </a:xfrm>
        </p:spPr>
        <p:txBody>
          <a:bodyPr anchor="ctr">
            <a:normAutofit/>
          </a:bodyPr>
          <a:lstStyle>
            <a:lvl1pPr algn="r">
              <a:defRPr sz="4500" spc="18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49540" y="4960137"/>
            <a:ext cx="288036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11480" indent="0" algn="ctr">
              <a:buNone/>
              <a:defRPr sz="162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620"/>
            </a:lvl4pPr>
            <a:lvl5pPr marL="1645920" indent="0" algn="ctr">
              <a:buNone/>
              <a:defRPr sz="1620"/>
            </a:lvl5pPr>
            <a:lvl6pPr marL="2057400" indent="0" algn="ctr">
              <a:buNone/>
              <a:defRPr sz="1620"/>
            </a:lvl6pPr>
            <a:lvl7pPr marL="2468880" indent="0" algn="ctr">
              <a:buNone/>
              <a:defRPr sz="1620"/>
            </a:lvl7pPr>
            <a:lvl8pPr marL="2880360" indent="0" algn="ctr">
              <a:buNone/>
              <a:defRPr sz="1620"/>
            </a:lvl8pPr>
            <a:lvl9pPr marL="3291840" indent="0" algn="ctr">
              <a:buNone/>
              <a:defRPr sz="16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48159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03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6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762000"/>
            <a:ext cx="236601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541" y="762000"/>
            <a:ext cx="682371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9052560" y="104983"/>
            <a:ext cx="0" cy="82296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64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2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09728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09728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4960137"/>
            <a:ext cx="6995160" cy="1463040"/>
          </a:xfrm>
        </p:spPr>
        <p:txBody>
          <a:bodyPr anchor="ctr">
            <a:normAutofit/>
          </a:bodyPr>
          <a:lstStyle>
            <a:lvl1pPr algn="r">
              <a:defRPr sz="4500" b="0" spc="18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9540" y="4960137"/>
            <a:ext cx="288036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2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48159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80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715" y="585216"/>
            <a:ext cx="8748065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1714" y="2286000"/>
            <a:ext cx="4279392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0388" y="2286000"/>
            <a:ext cx="4279392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7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715" y="2179636"/>
            <a:ext cx="427939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70" b="0" cap="none" baseline="0">
                <a:solidFill>
                  <a:schemeClr val="accent1"/>
                </a:solidFill>
                <a:latin typeface="+mn-lt"/>
              </a:defRPr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1715" y="2967788"/>
            <a:ext cx="4279392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1799" y="2179636"/>
            <a:ext cx="427939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07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marL="0" lvl="0" indent="0" algn="l" defTabSz="822960" rtl="0" eaLnBrk="1" latinLnBrk="0" hangingPunct="1">
              <a:lnSpc>
                <a:spcPct val="90000"/>
              </a:lnSpc>
              <a:spcBef>
                <a:spcPts val="162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91799" y="2967788"/>
            <a:ext cx="4279392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3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0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1715" y="471509"/>
            <a:ext cx="3950208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0" y="822960"/>
            <a:ext cx="5110582" cy="518464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1715" y="2257506"/>
            <a:ext cx="3950208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540"/>
              </a:spcBef>
              <a:buNone/>
              <a:defRPr sz="144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4960138"/>
            <a:ext cx="6995160" cy="1463040"/>
          </a:xfrm>
        </p:spPr>
        <p:txBody>
          <a:bodyPr anchor="ctr">
            <a:normAutofit/>
          </a:bodyPr>
          <a:lstStyle>
            <a:lvl1pPr algn="r">
              <a:defRPr sz="4500" spc="18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0970057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9540" y="4960138"/>
            <a:ext cx="288036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2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48159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95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2000">
              <a:schemeClr val="accent1">
                <a:lumMod val="60000"/>
                <a:lumOff val="40000"/>
              </a:schemeClr>
            </a:gs>
            <a:gs pos="83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1715" y="585216"/>
            <a:ext cx="8748065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716" y="2286000"/>
            <a:ext cx="8748066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1716" y="6470704"/>
            <a:ext cx="193872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AF1D137-375C-4A8D-B88E-68348D2BD3D6}" type="datetimeFigureOut">
              <a:rPr lang="en-US" smtClean="0"/>
              <a:t>4/28/2018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639" y="6470704"/>
            <a:ext cx="53113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3600" y="6470704"/>
            <a:ext cx="8763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3D5CC86-FFC3-4A51-ABB2-7A2BF387C10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858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28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22960" rtl="0" eaLnBrk="1" latinLnBrk="0" hangingPunct="1">
        <a:lnSpc>
          <a:spcPct val="80000"/>
        </a:lnSpc>
        <a:spcBef>
          <a:spcPct val="0"/>
        </a:spcBef>
        <a:buNone/>
        <a:defRPr sz="4500" kern="1200" cap="all" spc="9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82296" indent="-82296" algn="l" defTabSz="822960" rtl="0" eaLnBrk="1" latinLnBrk="0" hangingPunct="1">
        <a:lnSpc>
          <a:spcPct val="90000"/>
        </a:lnSpc>
        <a:spcBef>
          <a:spcPts val="1080"/>
        </a:spcBef>
        <a:spcAft>
          <a:spcPts val="18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238658" indent="-123444" algn="l" defTabSz="822960" rtl="0" eaLnBrk="1" latinLnBrk="0" hangingPunct="1">
        <a:lnSpc>
          <a:spcPct val="90000"/>
        </a:lnSpc>
        <a:spcBef>
          <a:spcPts val="180"/>
        </a:spcBef>
        <a:spcAft>
          <a:spcPts val="360"/>
        </a:spcAft>
        <a:buClr>
          <a:schemeClr val="accent1"/>
        </a:buClr>
        <a:buFont typeface="Wingdings 3" pitchFamily="18" charset="2"/>
        <a:buChar char="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403250" indent="-123444" algn="l" defTabSz="822960" rtl="0" eaLnBrk="1" latinLnBrk="0" hangingPunct="1">
        <a:lnSpc>
          <a:spcPct val="90000"/>
        </a:lnSpc>
        <a:spcBef>
          <a:spcPts val="180"/>
        </a:spcBef>
        <a:spcAft>
          <a:spcPts val="360"/>
        </a:spcAft>
        <a:buClr>
          <a:schemeClr val="accent1"/>
        </a:buClr>
        <a:buFont typeface="Wingdings 3" pitchFamily="18" charset="2"/>
        <a:buChar char="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534924" indent="-123444" algn="l" defTabSz="822960" rtl="0" eaLnBrk="1" latinLnBrk="0" hangingPunct="1">
        <a:lnSpc>
          <a:spcPct val="90000"/>
        </a:lnSpc>
        <a:spcBef>
          <a:spcPts val="180"/>
        </a:spcBef>
        <a:spcAft>
          <a:spcPts val="360"/>
        </a:spcAft>
        <a:buClr>
          <a:schemeClr val="accent1"/>
        </a:buClr>
        <a:buFont typeface="Wingdings 3" pitchFamily="18" charset="2"/>
        <a:buChar char=""/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699516" indent="-123444" algn="l" defTabSz="822960" rtl="0" eaLnBrk="1" latinLnBrk="0" hangingPunct="1">
        <a:lnSpc>
          <a:spcPct val="90000"/>
        </a:lnSpc>
        <a:spcBef>
          <a:spcPts val="180"/>
        </a:spcBef>
        <a:spcAft>
          <a:spcPts val="360"/>
        </a:spcAft>
        <a:buClr>
          <a:schemeClr val="accent1"/>
        </a:buClr>
        <a:buFont typeface="Wingdings 3" pitchFamily="18" charset="2"/>
        <a:buChar char=""/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" indent="-123444" algn="l" defTabSz="822960" rtl="0" eaLnBrk="1" latinLnBrk="0" hangingPunct="1">
        <a:lnSpc>
          <a:spcPct val="90000"/>
        </a:lnSpc>
        <a:spcBef>
          <a:spcPts val="180"/>
        </a:spcBef>
        <a:spcAft>
          <a:spcPts val="360"/>
        </a:spcAft>
        <a:buClr>
          <a:schemeClr val="accent1"/>
        </a:buClr>
        <a:buFont typeface="Wingdings 3" pitchFamily="18" charset="2"/>
        <a:buChar char="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954634" indent="-123444" algn="l" defTabSz="822960" rtl="0" eaLnBrk="1" latinLnBrk="0" hangingPunct="1">
        <a:lnSpc>
          <a:spcPct val="90000"/>
        </a:lnSpc>
        <a:spcBef>
          <a:spcPts val="180"/>
        </a:spcBef>
        <a:spcAft>
          <a:spcPts val="360"/>
        </a:spcAft>
        <a:buClr>
          <a:schemeClr val="accent1"/>
        </a:buClr>
        <a:buFont typeface="Wingdings 3" pitchFamily="18" charset="2"/>
        <a:buChar char="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1094537" indent="-123444" algn="l" defTabSz="822960" rtl="0" eaLnBrk="1" latinLnBrk="0" hangingPunct="1">
        <a:lnSpc>
          <a:spcPct val="90000"/>
        </a:lnSpc>
        <a:spcBef>
          <a:spcPts val="180"/>
        </a:spcBef>
        <a:spcAft>
          <a:spcPts val="360"/>
        </a:spcAft>
        <a:buClr>
          <a:schemeClr val="accent1"/>
        </a:buClr>
        <a:buFont typeface="Wingdings 3" pitchFamily="18" charset="2"/>
        <a:buChar char="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1226210" indent="-123444" algn="l" defTabSz="822960" rtl="0" eaLnBrk="1" latinLnBrk="0" hangingPunct="1">
        <a:lnSpc>
          <a:spcPct val="90000"/>
        </a:lnSpc>
        <a:spcBef>
          <a:spcPts val="180"/>
        </a:spcBef>
        <a:spcAft>
          <a:spcPts val="360"/>
        </a:spcAft>
        <a:buClr>
          <a:schemeClr val="accent1"/>
        </a:buClr>
        <a:buFont typeface="Wingdings 3" pitchFamily="18" charset="2"/>
        <a:buChar char="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arriorcchsmath.weebly.com/orientation.html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ocs.google.com/forms/d/1LXDFQeoKApRo2OHBp6Cs0xWRdVYMvk3uVQxYf6Yud30/edit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hyperlink" Target="https://warriorcchsmath.weebly.com/orientation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arriorcchsmath.weebly.com/orientation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33"/>
            <a:ext cx="11030465" cy="6861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889397"/>
            <a:ext cx="8229600" cy="214884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Slaying the Fear of the Dragon:</a:t>
            </a:r>
            <a:br>
              <a:rPr lang="en-US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</a:br>
            <a:r>
              <a:rPr lang="en-US" sz="216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Personal Learning Strategies</a:t>
            </a:r>
            <a:endParaRPr lang="en-US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3911" y="3708192"/>
            <a:ext cx="9901400" cy="1490187"/>
          </a:xfrm>
        </p:spPr>
        <p:txBody>
          <a:bodyPr>
            <a:noAutofit/>
          </a:bodyPr>
          <a:lstStyle/>
          <a:p>
            <a:pPr algn="r"/>
            <a:r>
              <a:rPr lang="en-US" sz="3240" b="1" dirty="0">
                <a:solidFill>
                  <a:srgbClr val="000000"/>
                </a:solidFill>
                <a:latin typeface="Bodoni MT Black" panose="02070A03080606020203" pitchFamily="18" charset="0"/>
              </a:rPr>
              <a:t>Presented by </a:t>
            </a:r>
          </a:p>
          <a:p>
            <a:pPr algn="r"/>
            <a:r>
              <a:rPr lang="en-US" sz="3240" b="1" dirty="0">
                <a:solidFill>
                  <a:srgbClr val="000000"/>
                </a:solidFill>
                <a:latin typeface="Bodoni MT Black" panose="02070A03080606020203" pitchFamily="18" charset="0"/>
              </a:rPr>
              <a:t>Karin Lee</a:t>
            </a:r>
          </a:p>
          <a:p>
            <a:pPr algn="r"/>
            <a:r>
              <a:rPr lang="en-US" sz="1440" b="1" u="sng" dirty="0">
                <a:solidFill>
                  <a:srgbClr val="7030A0"/>
                </a:solidFill>
                <a:latin typeface="Bodoni MT Black" panose="02070A03080606020203" pitchFamily="18" charset="0"/>
              </a:rPr>
              <a:t>klee@sanjacinto.k12.ca.us </a:t>
            </a:r>
            <a:endParaRPr lang="en-US" sz="2880" b="1" dirty="0">
              <a:solidFill>
                <a:srgbClr val="7030A0"/>
              </a:solidFill>
              <a:latin typeface="Bodoni MT Black" panose="02070A03080606020203" pitchFamily="18" charset="0"/>
            </a:endParaRPr>
          </a:p>
          <a:p>
            <a:pPr algn="r"/>
            <a:r>
              <a:rPr lang="en-US" sz="3240" b="1" dirty="0" smtClean="0">
                <a:solidFill>
                  <a:srgbClr val="000000"/>
                </a:solidFill>
                <a:latin typeface="Bodoni MT Black" panose="02070A03080606020203" pitchFamily="18" charset="0"/>
              </a:rPr>
              <a:t>Dr</a:t>
            </a:r>
            <a:r>
              <a:rPr lang="en-US" sz="3240" b="1" dirty="0">
                <a:solidFill>
                  <a:srgbClr val="000000"/>
                </a:solidFill>
                <a:latin typeface="Bodoni MT Black" panose="02070A03080606020203" pitchFamily="18" charset="0"/>
              </a:rPr>
              <a:t>. Jordan </a:t>
            </a:r>
            <a:r>
              <a:rPr lang="en-US" sz="3240" b="1" dirty="0" smtClean="0">
                <a:solidFill>
                  <a:srgbClr val="000000"/>
                </a:solidFill>
                <a:latin typeface="Bodoni MT Black" panose="02070A03080606020203" pitchFamily="18" charset="0"/>
              </a:rPr>
              <a:t>Smith</a:t>
            </a:r>
          </a:p>
          <a:p>
            <a:pPr algn="r"/>
            <a:r>
              <a:rPr lang="en-US" sz="1440" b="1" u="sng" dirty="0" smtClean="0">
                <a:solidFill>
                  <a:srgbClr val="7030A0"/>
                </a:solidFill>
                <a:latin typeface="Bodoni MT Black" panose="02070A03080606020203" pitchFamily="18" charset="0"/>
              </a:rPr>
              <a:t>jsmith@sanjacinto.k12.ca.us</a:t>
            </a:r>
            <a:r>
              <a:rPr lang="en-US" sz="3240" b="1" dirty="0" smtClean="0">
                <a:solidFill>
                  <a:srgbClr val="7030A0"/>
                </a:solidFill>
                <a:latin typeface="Bodoni MT Black" panose="02070A03080606020203" pitchFamily="18" charset="0"/>
              </a:rPr>
              <a:t> </a:t>
            </a:r>
            <a:endParaRPr lang="en-US" sz="3240" b="1" dirty="0">
              <a:solidFill>
                <a:srgbClr val="7030A0"/>
              </a:solidFill>
              <a:latin typeface="Bodoni MT Black" panose="02070A03080606020203" pitchFamily="18" charset="0"/>
            </a:endParaRPr>
          </a:p>
          <a:p>
            <a:pPr algn="r"/>
            <a:r>
              <a:rPr lang="en-US" b="1" dirty="0" smtClean="0">
                <a:solidFill>
                  <a:srgbClr val="000000"/>
                </a:solidFill>
                <a:latin typeface="Bodoni MT Black" panose="02070A03080606020203" pitchFamily="18" charset="0"/>
              </a:rPr>
              <a:t>San Jacinto Unified – </a:t>
            </a:r>
          </a:p>
          <a:p>
            <a:pPr algn="r"/>
            <a:r>
              <a:rPr lang="en-US" b="1" dirty="0" smtClean="0">
                <a:solidFill>
                  <a:srgbClr val="000000"/>
                </a:solidFill>
                <a:latin typeface="Bodoni MT Black" panose="02070A03080606020203" pitchFamily="18" charset="0"/>
              </a:rPr>
              <a:t>Mountain View High School </a:t>
            </a:r>
            <a:endParaRPr lang="en-US" b="1" dirty="0">
              <a:solidFill>
                <a:srgbClr val="00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4" name="AutoShape 2" descr="Image result for dragon images free"/>
          <p:cNvSpPr>
            <a:spLocks noChangeAspect="1" noChangeArrowheads="1"/>
          </p:cNvSpPr>
          <p:nvPr/>
        </p:nvSpPr>
        <p:spPr bwMode="auto">
          <a:xfrm>
            <a:off x="140018" y="212885"/>
            <a:ext cx="274320" cy="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en-US" sz="162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96" y="2718134"/>
            <a:ext cx="4183986" cy="4019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382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animated drag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299" y="5504132"/>
            <a:ext cx="1802236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04609" y="6394621"/>
            <a:ext cx="500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https://warriorcchsmath.weebly.com/orientation.html</a:t>
            </a:r>
            <a:endParaRPr lang="en-US" dirty="0"/>
          </a:p>
        </p:txBody>
      </p:sp>
      <p:pic>
        <p:nvPicPr>
          <p:cNvPr id="2050" name="Picture 2" descr="Image result for animated drag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2700" y="330615"/>
            <a:ext cx="255270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6405" y="330615"/>
            <a:ext cx="89929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Another idea we had was that kids need to understand how they learn!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Personally I need some kind of noise, be it music or just the TV on, and I find that multitasking helps keep me focused. 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Students 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don’t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really think about that that much so we have them do a quick ‘assessment’ of their preferences so they can figure out how to do their work in the best possible environment.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1" name="Picture 2" descr="Image result for animated drag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91645" y="1106903"/>
            <a:ext cx="3572312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536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75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7-10-26_18-34-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8931" y="254001"/>
            <a:ext cx="11820902" cy="623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1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1835" y="196194"/>
            <a:ext cx="831189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Another way to assess them is with games: </a:t>
            </a: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Examples could be 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 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formal Roman" panose="030604020304060B0204" pitchFamily="66" charset="0"/>
            </a:endParaRPr>
          </a:p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Desmos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 Polygraph</a:t>
            </a: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GIZMOS</a:t>
            </a: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Cue THINK!</a:t>
            </a: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Or KAHOOT!</a:t>
            </a:r>
          </a:p>
        </p:txBody>
      </p:sp>
      <p:pic>
        <p:nvPicPr>
          <p:cNvPr id="4098" name="Picture 2" descr="Image result for animated drag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5176" y="1427747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3060" y="3798838"/>
            <a:ext cx="6949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Bodoni MT" pitchFamily="18" charset="0"/>
              </a:rPr>
              <a:t>So please download </a:t>
            </a:r>
            <a:r>
              <a:rPr lang="en-US" sz="4800" dirty="0" err="1" smtClean="0">
                <a:latin typeface="Bodoni MT" pitchFamily="18" charset="0"/>
              </a:rPr>
              <a:t>Kahoot</a:t>
            </a:r>
            <a:r>
              <a:rPr lang="en-US" sz="4800" dirty="0" smtClean="0">
                <a:latin typeface="Bodoni MT" pitchFamily="18" charset="0"/>
              </a:rPr>
              <a:t>!</a:t>
            </a:r>
            <a:endParaRPr lang="en-US" sz="4800" b="1" dirty="0" smtClean="0">
              <a:latin typeface="Bodoni MT" pitchFamily="18" charset="0"/>
            </a:endParaRPr>
          </a:p>
          <a:p>
            <a:pPr algn="ctr"/>
            <a:endParaRPr lang="en-US" sz="4800" dirty="0">
              <a:latin typeface="Bodoni MT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2085" y="6013352"/>
            <a:ext cx="3751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Bodoni MT" pitchFamily="18" charset="0"/>
              </a:rPr>
              <a:t>with Game PIN: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3443" y="5222466"/>
            <a:ext cx="6404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/>
              <a:t>https://kahoot.it/challenge/0161393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3835" y="6013352"/>
            <a:ext cx="21707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0161393</a:t>
            </a:r>
          </a:p>
        </p:txBody>
      </p:sp>
    </p:spTree>
    <p:extLst>
      <p:ext uri="{BB962C8B-B14F-4D97-AF65-F5344CB8AC3E}">
        <p14:creationId xmlns:p14="http://schemas.microsoft.com/office/powerpoint/2010/main" val="310520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6979" y="156402"/>
            <a:ext cx="726192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formal Roman" panose="030604020304060B0204" pitchFamily="66" charset="0"/>
              </a:rPr>
              <a:t>And as always we have the </a:t>
            </a:r>
          </a:p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formal Roman" panose="030604020304060B0204" pitchFamily="66" charset="0"/>
              </a:rPr>
              <a:t>ubiquitous</a:t>
            </a:r>
          </a:p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formal Roman" panose="030604020304060B0204" pitchFamily="66" charset="0"/>
              </a:rPr>
              <a:t>Google Form!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nformal Roman" panose="030604020304060B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4159" y="2741725"/>
            <a:ext cx="6787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Bodoni MT" panose="02070603080606020203" pitchFamily="18" charset="0"/>
              </a:rPr>
              <a:t>I really like these for the ease of creating them and </a:t>
            </a:r>
          </a:p>
          <a:p>
            <a:pPr algn="ctr"/>
            <a:r>
              <a:rPr lang="en-US" sz="2400" dirty="0" smtClean="0">
                <a:latin typeface="Bodoni MT" panose="02070603080606020203" pitchFamily="18" charset="0"/>
              </a:rPr>
              <a:t>the instant feedback that I can provide.</a:t>
            </a:r>
            <a:endParaRPr lang="en-US" sz="2400" dirty="0">
              <a:latin typeface="Bodoni MT" panose="020706030806060202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2962" y="6266280"/>
            <a:ext cx="1070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https://docs.google.com/forms/d/1LXDFQeoKApRo2OHBp6Cs0xWRdVYMvk3uVQxYf6Yud30/edit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81" y="3490658"/>
            <a:ext cx="4050319" cy="314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768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619" y="136358"/>
            <a:ext cx="10118346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Bodoni MT" pitchFamily="18" charset="0"/>
              </a:rPr>
              <a:t>And of course from there we can go into </a:t>
            </a:r>
          </a:p>
          <a:p>
            <a:pPr algn="ctr"/>
            <a:r>
              <a:rPr lang="en-US" sz="4000" b="1" dirty="0" err="1" smtClean="0">
                <a:latin typeface="Bodoni MT" pitchFamily="18" charset="0"/>
              </a:rPr>
              <a:t>Flubaroo</a:t>
            </a:r>
            <a:r>
              <a:rPr lang="en-US" sz="4000" b="1" dirty="0" smtClean="0">
                <a:latin typeface="Bodoni MT" pitchFamily="18" charset="0"/>
              </a:rPr>
              <a:t> which sends the results </a:t>
            </a:r>
          </a:p>
          <a:p>
            <a:pPr algn="ctr"/>
            <a:r>
              <a:rPr lang="en-US" sz="4000" b="1" dirty="0" smtClean="0">
                <a:latin typeface="Bodoni MT" pitchFamily="18" charset="0"/>
              </a:rPr>
              <a:t>directly to the students!</a:t>
            </a:r>
          </a:p>
          <a:p>
            <a:pPr algn="ctr"/>
            <a:endParaRPr lang="en-US" sz="4000" b="1" dirty="0">
              <a:latin typeface="Bodoni MT" pitchFamily="18" charset="0"/>
            </a:endParaRPr>
          </a:p>
          <a:p>
            <a:pPr algn="ctr"/>
            <a:endParaRPr lang="en-US" sz="4000" b="1" dirty="0" smtClean="0">
              <a:latin typeface="Bodoni MT" pitchFamily="18" charset="0"/>
            </a:endParaRPr>
          </a:p>
          <a:p>
            <a:pPr algn="ctr"/>
            <a:endParaRPr lang="en-US" sz="4000" b="1" dirty="0">
              <a:latin typeface="Bodoni MT" pitchFamily="18" charset="0"/>
            </a:endParaRPr>
          </a:p>
          <a:p>
            <a:pPr algn="ctr"/>
            <a:endParaRPr lang="en-US" sz="4000" b="1" dirty="0" smtClean="0">
              <a:latin typeface="Bodoni MT" pitchFamily="18" charset="0"/>
            </a:endParaRPr>
          </a:p>
          <a:p>
            <a:pPr algn="ctr"/>
            <a:endParaRPr lang="en-US" sz="4000" b="1" dirty="0">
              <a:latin typeface="Bodoni MT" pitchFamily="18" charset="0"/>
            </a:endParaRPr>
          </a:p>
          <a:p>
            <a:pPr algn="ctr"/>
            <a:r>
              <a:rPr lang="en-US" sz="4000" b="1" dirty="0" smtClean="0">
                <a:latin typeface="Bodoni MT" pitchFamily="18" charset="0"/>
              </a:rPr>
              <a:t>There needs to be the direct access to </a:t>
            </a:r>
          </a:p>
          <a:p>
            <a:pPr algn="ctr"/>
            <a:r>
              <a:rPr lang="en-US" sz="4000" b="1" dirty="0" smtClean="0">
                <a:latin typeface="Bodoni MT" pitchFamily="18" charset="0"/>
              </a:rPr>
              <a:t>feedback for the students or why do we do data!</a:t>
            </a:r>
            <a:endParaRPr lang="en-US" sz="4000" b="1" dirty="0">
              <a:latin typeface="Bodoni MT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2445" y="487501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600" dirty="0"/>
          </a:p>
        </p:txBody>
      </p:sp>
      <p:pic>
        <p:nvPicPr>
          <p:cNvPr id="2" name="Picture 2" descr="Image result for flubaroo gr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02" y="2001037"/>
            <a:ext cx="6481763" cy="305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188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ge The Dragon part II (360p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0200"/>
            <a:ext cx="10882489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8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0048" y="137408"/>
            <a:ext cx="786305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nformal Roman" panose="030604020304060B0204" pitchFamily="66" charset="0"/>
              </a:rPr>
              <a:t>So in conclusion – 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nformal Roman" panose="030604020304060B0204" pitchFamily="66" charset="0"/>
              </a:rPr>
              <a:t>lets make our students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nformal Roman" panose="030604020304060B0204" pitchFamily="66" charset="0"/>
              </a:rPr>
              <a:t>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nformal Roman" panose="030604020304060B0204" pitchFamily="66" charset="0"/>
              </a:rPr>
              <a:t>ake ownership of their data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nformal Roman" panose="030604020304060B0204" pitchFamily="66" charset="0"/>
              </a:rPr>
              <a:t>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nformal Roman" panose="030604020304060B0204" pitchFamily="66" charset="0"/>
              </a:rPr>
              <a:t>nd become the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nformal Roman" panose="030604020304060B0204" pitchFamily="66" charset="0"/>
              </a:rPr>
              <a:t>Dragon Slayers of the Future!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nformal Roman" panose="030604020304060B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86" y="4533900"/>
            <a:ext cx="50577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5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9705" y="94905"/>
            <a:ext cx="54864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Karin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</a:t>
            </a:r>
          </a:p>
          <a:p>
            <a:pPr lvl="0"/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Jordan Smith </a:t>
            </a:r>
          </a:p>
        </p:txBody>
      </p:sp>
      <p:sp>
        <p:nvSpPr>
          <p:cNvPr id="3" name="Rectangle 2"/>
          <p:cNvSpPr/>
          <p:nvPr/>
        </p:nvSpPr>
        <p:spPr>
          <a:xfrm>
            <a:off x="4135858" y="439611"/>
            <a:ext cx="5770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 for coming!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767" y="2049015"/>
            <a:ext cx="3098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bit.do/eeT4d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QR C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40" y="2677026"/>
            <a:ext cx="1744580" cy="17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how to train your drag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58" y="1049012"/>
            <a:ext cx="6314903" cy="580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9074" y="4914363"/>
            <a:ext cx="3460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send feedback through the 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 bit.do or by the Q-code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5500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7" y="0"/>
            <a:ext cx="10808987" cy="98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393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744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ge The Dragon part II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075" y="372763"/>
            <a:ext cx="9735294" cy="54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70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220" y="663871"/>
            <a:ext cx="10888580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As we stated in our synopsis </a:t>
            </a:r>
            <a:endParaRPr lang="en-US" sz="3600" b="1" dirty="0" smtClean="0">
              <a:ln w="11430">
                <a:solidFill>
                  <a:srgbClr val="000000"/>
                </a:solidFill>
              </a:ln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3600" b="1" dirty="0" smtClean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our </a:t>
            </a:r>
            <a:r>
              <a:rPr lang="en-US" sz="3600" b="1" dirty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goal this year has been to </a:t>
            </a:r>
            <a:endParaRPr lang="en-US" sz="3600" b="1" dirty="0" smtClean="0">
              <a:ln w="11430">
                <a:solidFill>
                  <a:srgbClr val="000000"/>
                </a:solidFill>
              </a:ln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3600" b="1" dirty="0" smtClean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“</a:t>
            </a:r>
            <a:r>
              <a:rPr lang="en-US" sz="3600" b="1" dirty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slay” the data-driven approach to </a:t>
            </a:r>
            <a:endParaRPr lang="en-US" sz="3600" b="1" dirty="0" smtClean="0">
              <a:ln w="11430">
                <a:solidFill>
                  <a:srgbClr val="000000"/>
                </a:solidFill>
              </a:ln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3600" b="1" dirty="0" smtClean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education </a:t>
            </a:r>
            <a:r>
              <a:rPr lang="en-US" sz="3600" b="1" dirty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and to create equity and empowerment for our students.  </a:t>
            </a:r>
            <a:endParaRPr lang="en-US" sz="3600" b="1" dirty="0" smtClean="0">
              <a:ln w="11430">
                <a:solidFill>
                  <a:srgbClr val="000000"/>
                </a:solidFill>
              </a:ln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3600" b="1" dirty="0" smtClean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We found </a:t>
            </a:r>
            <a:r>
              <a:rPr lang="en-US" sz="3600" b="1" dirty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that for us to do that we </a:t>
            </a:r>
            <a:endParaRPr lang="en-US" sz="3600" b="1" dirty="0" smtClean="0">
              <a:ln w="11430">
                <a:solidFill>
                  <a:srgbClr val="000000"/>
                </a:solidFill>
              </a:ln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3600" b="1" dirty="0" smtClean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ourselves had </a:t>
            </a:r>
            <a:r>
              <a:rPr lang="en-US" sz="3600" b="1" dirty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to readjust our own strategies </a:t>
            </a:r>
            <a:endParaRPr lang="en-US" sz="3600" b="1" dirty="0" smtClean="0">
              <a:ln w="11430">
                <a:solidFill>
                  <a:srgbClr val="000000"/>
                </a:solidFill>
              </a:ln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3600" b="1" dirty="0" smtClean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and </a:t>
            </a:r>
            <a:r>
              <a:rPr lang="en-US" sz="3600" b="1" dirty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belief systems. </a:t>
            </a:r>
            <a:endParaRPr lang="en-US" sz="3600" b="1" dirty="0" smtClean="0">
              <a:ln w="11430">
                <a:solidFill>
                  <a:srgbClr val="000000"/>
                </a:solidFill>
              </a:ln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3600" b="1" dirty="0" smtClean="0">
                <a:ln w="11430">
                  <a:solidFill>
                    <a:srgbClr val="000000"/>
                  </a:solidFill>
                </a:ln>
                <a:latin typeface="Leelawadee" panose="020B0502040204020203" pitchFamily="34" charset="-34"/>
                <a:cs typeface="Leelawadee" panose="020B0502040204020203" pitchFamily="34" charset="-34"/>
              </a:rPr>
              <a:t>While there still needs to be “assessment” it doesn’t necessarily mean TEST!  </a:t>
            </a:r>
            <a:endParaRPr lang="en-US" sz="3600" b="1" dirty="0">
              <a:ln w="11430">
                <a:solidFill>
                  <a:srgbClr val="000000"/>
                </a:solidFill>
              </a:ln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152" name="Picture 8" descr="Image result for toothl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40" y="-312822"/>
            <a:ext cx="6820545" cy="417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33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1997" y="249580"/>
            <a:ext cx="10272038" cy="5752344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37" indent="-514337">
              <a:buBlip>
                <a:blip r:embed="rId3"/>
              </a:buBlip>
            </a:pPr>
            <a:r>
              <a:rPr lang="en-US" sz="2800" b="1" dirty="0">
                <a:ln w="11430"/>
                <a:latin typeface="Bodoni MT" panose="02070603080606020203" pitchFamily="18" charset="0"/>
                <a:cs typeface="BrowalliaUPC" pitchFamily="34" charset="-34"/>
              </a:rPr>
              <a:t>What we found was that many of our students, especially the 11</a:t>
            </a:r>
            <a:r>
              <a:rPr lang="en-US" sz="2800" b="1" baseline="30000" dirty="0">
                <a:ln w="11430"/>
                <a:latin typeface="Bodoni MT" panose="02070603080606020203" pitchFamily="18" charset="0"/>
                <a:cs typeface="BrowalliaUPC" pitchFamily="34" charset="-34"/>
              </a:rPr>
              <a:t>th</a:t>
            </a:r>
            <a:r>
              <a:rPr lang="en-US" sz="2800" b="1" dirty="0">
                <a:ln w="11430"/>
                <a:latin typeface="Bodoni MT" panose="02070603080606020203" pitchFamily="18" charset="0"/>
                <a:cs typeface="BrowalliaUPC" pitchFamily="34" charset="-34"/>
              </a:rPr>
              <a:t> and 12</a:t>
            </a:r>
            <a:r>
              <a:rPr lang="en-US" sz="2800" b="1" baseline="30000" dirty="0">
                <a:ln w="11430"/>
                <a:latin typeface="Bodoni MT" panose="02070603080606020203" pitchFamily="18" charset="0"/>
                <a:cs typeface="BrowalliaUPC" pitchFamily="34" charset="-34"/>
              </a:rPr>
              <a:t>th</a:t>
            </a:r>
            <a:r>
              <a:rPr lang="en-US" sz="2800" b="1" dirty="0">
                <a:ln w="11430"/>
                <a:latin typeface="Bodoni MT" panose="02070603080606020203" pitchFamily="18" charset="0"/>
                <a:cs typeface="BrowalliaUPC" pitchFamily="34" charset="-34"/>
              </a:rPr>
              <a:t> graders who come to us with ZERO math credits completed; also have BIG gaps in </a:t>
            </a:r>
            <a:r>
              <a:rPr lang="en-US" sz="2800" b="1" dirty="0" smtClean="0">
                <a:ln w="11430"/>
                <a:latin typeface="Bodoni MT" panose="02070603080606020203" pitchFamily="18" charset="0"/>
                <a:cs typeface="BrowalliaUPC" pitchFamily="34" charset="-34"/>
              </a:rPr>
              <a:t>knowledge, based on their scores on the 6-8 diagnostic we give and observation.</a:t>
            </a:r>
            <a:endParaRPr lang="en-US" sz="2800" b="1" dirty="0">
              <a:ln w="11430"/>
              <a:latin typeface="Bodoni MT" panose="02070603080606020203" pitchFamily="18" charset="0"/>
              <a:cs typeface="BrowalliaUPC" pitchFamily="34" charset="-34"/>
            </a:endParaRPr>
          </a:p>
          <a:p>
            <a:r>
              <a:rPr lang="en-US" sz="3240" b="1" dirty="0">
                <a:ln w="11430"/>
                <a:latin typeface="BrowalliaUPC" pitchFamily="34" charset="-34"/>
                <a:cs typeface="BrowalliaUPC" pitchFamily="34" charset="-34"/>
              </a:rPr>
              <a:t> </a:t>
            </a:r>
          </a:p>
          <a:p>
            <a:pPr marL="514337" indent="-514337">
              <a:buBlip>
                <a:blip r:embed="rId3"/>
              </a:buBlip>
            </a:pPr>
            <a:r>
              <a:rPr lang="en-US" sz="2800" b="1" dirty="0">
                <a:ln w="11430"/>
                <a:latin typeface="Bodoni MT" panose="02070603080606020203" pitchFamily="18" charset="0"/>
                <a:cs typeface="BrowalliaUPC" pitchFamily="34" charset="-34"/>
              </a:rPr>
              <a:t>These are the students who could be considered the lost generation.  They were in 6-9</a:t>
            </a:r>
            <a:r>
              <a:rPr lang="en-US" sz="2800" b="1" baseline="30000" dirty="0">
                <a:ln w="11430"/>
                <a:latin typeface="Bodoni MT" panose="02070603080606020203" pitchFamily="18" charset="0"/>
                <a:cs typeface="BrowalliaUPC" pitchFamily="34" charset="-34"/>
              </a:rPr>
              <a:t>th</a:t>
            </a:r>
            <a:r>
              <a:rPr lang="en-US" sz="2800" b="1" dirty="0">
                <a:ln w="11430"/>
                <a:latin typeface="Bodoni MT" panose="02070603080606020203" pitchFamily="18" charset="0"/>
                <a:cs typeface="BrowalliaUPC" pitchFamily="34" charset="-34"/>
              </a:rPr>
              <a:t> grade and were not taught using the </a:t>
            </a:r>
            <a:r>
              <a:rPr lang="en-US" sz="2800" b="1" dirty="0" smtClean="0">
                <a:ln w="11430"/>
                <a:latin typeface="Bodoni MT" panose="02070603080606020203" pitchFamily="18" charset="0"/>
                <a:cs typeface="BrowalliaUPC" pitchFamily="34" charset="-34"/>
              </a:rPr>
              <a:t>Common Core </a:t>
            </a:r>
            <a:r>
              <a:rPr lang="en-US" sz="2800" b="1" dirty="0">
                <a:ln w="11430"/>
                <a:latin typeface="Bodoni MT" panose="02070603080606020203" pitchFamily="18" charset="0"/>
                <a:cs typeface="BrowalliaUPC" pitchFamily="34" charset="-34"/>
              </a:rPr>
              <a:t>standards, processes or curricula; they are a product of the system change. </a:t>
            </a:r>
          </a:p>
          <a:p>
            <a:endParaRPr lang="en-US" sz="2800" b="1" dirty="0">
              <a:ln w="11430"/>
              <a:latin typeface="Bodoni MT" panose="02070603080606020203" pitchFamily="18" charset="0"/>
              <a:cs typeface="BrowalliaUPC" pitchFamily="34" charset="-34"/>
            </a:endParaRPr>
          </a:p>
          <a:p>
            <a:pPr marL="514337" indent="-514337">
              <a:buBlip>
                <a:blip r:embed="rId3"/>
              </a:buBlip>
            </a:pPr>
            <a:r>
              <a:rPr lang="en-US" sz="2800" b="1" dirty="0">
                <a:ln w="11430"/>
                <a:latin typeface="Bodoni MT" panose="02070603080606020203" pitchFamily="18" charset="0"/>
                <a:cs typeface="BrowalliaUPC" pitchFamily="34" charset="-34"/>
              </a:rPr>
              <a:t>Basically we throw them into this vastly different pattern of </a:t>
            </a:r>
            <a:r>
              <a:rPr lang="en-US" sz="2800" b="1" dirty="0" smtClean="0">
                <a:ln w="11430"/>
                <a:latin typeface="Bodoni MT" panose="02070603080606020203" pitchFamily="18" charset="0"/>
                <a:cs typeface="BrowalliaUPC" pitchFamily="34" charset="-34"/>
              </a:rPr>
              <a:t>learning with out a back-up plan: </a:t>
            </a:r>
            <a:r>
              <a:rPr lang="en-US" sz="2800" b="1" dirty="0">
                <a:ln w="11430"/>
                <a:latin typeface="Bodoni MT" panose="02070603080606020203" pitchFamily="18" charset="0"/>
                <a:cs typeface="BrowalliaUPC" pitchFamily="34" charset="-34"/>
              </a:rPr>
              <a:t>and </a:t>
            </a:r>
            <a:r>
              <a:rPr lang="en-US" sz="2800" b="1" dirty="0" smtClean="0">
                <a:ln w="11430"/>
                <a:latin typeface="Bodoni MT" panose="02070603080606020203" pitchFamily="18" charset="0"/>
                <a:cs typeface="BrowalliaUPC" pitchFamily="34" charset="-34"/>
              </a:rPr>
              <a:t>lets be real, even </a:t>
            </a:r>
            <a:r>
              <a:rPr lang="en-US" sz="2800" b="1" dirty="0">
                <a:ln w="11430"/>
                <a:latin typeface="Bodoni MT" panose="02070603080606020203" pitchFamily="18" charset="0"/>
                <a:cs typeface="BrowalliaUPC" pitchFamily="34" charset="-34"/>
              </a:rPr>
              <a:t>as teachers this CC </a:t>
            </a:r>
            <a:r>
              <a:rPr lang="en-US" sz="2800" b="1" dirty="0" smtClean="0">
                <a:ln w="11430"/>
                <a:latin typeface="Bodoni MT" panose="02070603080606020203" pitchFamily="18" charset="0"/>
                <a:cs typeface="BrowalliaUPC" pitchFamily="34" charset="-34"/>
              </a:rPr>
              <a:t>system can </a:t>
            </a:r>
            <a:r>
              <a:rPr lang="en-US" sz="2800" b="1" dirty="0">
                <a:ln w="11430"/>
                <a:latin typeface="Bodoni MT" panose="02070603080606020203" pitchFamily="18" charset="0"/>
                <a:cs typeface="BrowalliaUPC" pitchFamily="34" charset="-34"/>
              </a:rPr>
              <a:t>be quite an obstacle to overcome.</a:t>
            </a:r>
          </a:p>
        </p:txBody>
      </p:sp>
    </p:spTree>
    <p:extLst>
      <p:ext uri="{BB962C8B-B14F-4D97-AF65-F5344CB8AC3E}">
        <p14:creationId xmlns:p14="http://schemas.microsoft.com/office/powerpoint/2010/main" val="305391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2000">
              <a:schemeClr val="accent1">
                <a:lumMod val="60000"/>
                <a:lumOff val="40000"/>
              </a:schemeClr>
            </a:gs>
            <a:gs pos="83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545" y="175283"/>
            <a:ext cx="2259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Padlet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2881" y="636948"/>
            <a:ext cx="2700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g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oo.gl/eSkF2j</a:t>
            </a:r>
            <a:endParaRPr lang="en-US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8613"/>
            <a:ext cx="4174958" cy="2151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42003"/>
          <a:stretch/>
        </p:blipFill>
        <p:spPr>
          <a:xfrm>
            <a:off x="759759" y="1669071"/>
            <a:ext cx="9605319" cy="1880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62" y="568498"/>
            <a:ext cx="5523467" cy="1833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4847" y="3582197"/>
            <a:ext cx="1097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For a while we used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Padlet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 as a way for students to communicate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with us if they needed help or …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But we found as the year progressed the process was a bit cumbersome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and those who were with us all year began to be silly!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We also then added other technology pieces and there is only so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 much you can monitor 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while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 teaching.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formal Roman" panose="030604020304060B0204" pitchFamily="66" charset="0"/>
            </a:endParaRPr>
          </a:p>
        </p:txBody>
      </p:sp>
      <p:pic>
        <p:nvPicPr>
          <p:cNvPr id="1026" name="Picture 2" descr="C:\Users\klee\AppData\Local\Microsoft\Windows\Temporary Internet Files\Content.IE5\P3KMXSED\face-1683128_960_72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217" y="6127955"/>
            <a:ext cx="501230" cy="5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15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398" y="1669669"/>
            <a:ext cx="4256602" cy="4973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odoni MT" panose="02070603080606020203" pitchFamily="18" charset="0"/>
              </a:rPr>
              <a:t>So </a:t>
            </a:r>
            <a:r>
              <a:rPr lang="en-US" sz="2000" b="1" dirty="0">
                <a:latin typeface="Bodoni MT" panose="02070603080606020203" pitchFamily="18" charset="0"/>
              </a:rPr>
              <a:t>we created an Orientation </a:t>
            </a:r>
            <a:r>
              <a:rPr lang="en-US" sz="2000" b="1" dirty="0" smtClean="0">
                <a:latin typeface="Bodoni MT" panose="02070603080606020203" pitchFamily="18" charset="0"/>
              </a:rPr>
              <a:t>Page link  </a:t>
            </a:r>
            <a:r>
              <a:rPr lang="en-US" sz="2000" b="1" dirty="0">
                <a:latin typeface="Bodoni MT" panose="02070603080606020203" pitchFamily="18" charset="0"/>
              </a:rPr>
              <a:t>on </a:t>
            </a:r>
            <a:r>
              <a:rPr lang="en-US" sz="2000" b="1" dirty="0" smtClean="0">
                <a:latin typeface="Bodoni MT" panose="02070603080606020203" pitchFamily="18" charset="0"/>
              </a:rPr>
              <a:t>our Welcome Warriors webpage.</a:t>
            </a:r>
          </a:p>
          <a:p>
            <a:pPr algn="ctr"/>
            <a:r>
              <a:rPr lang="en-US" sz="2000" b="1" dirty="0" smtClean="0">
                <a:latin typeface="Bodoni MT" panose="02070603080606020203" pitchFamily="18" charset="0"/>
              </a:rPr>
              <a:t>WW is a school wide webpage that every student is introduced to on their first day and it contains, as you can see; many informational buttons and web pages for the students. As we have many entering adulthood we have voting registration, selective service, DACA, FAFSA, </a:t>
            </a:r>
            <a:r>
              <a:rPr lang="en-US" sz="2000" b="1" dirty="0" err="1" smtClean="0">
                <a:latin typeface="Bodoni MT" panose="02070603080606020203" pitchFamily="18" charset="0"/>
              </a:rPr>
              <a:t>etc</a:t>
            </a:r>
            <a:r>
              <a:rPr lang="en-US" sz="2000" b="1" dirty="0" smtClean="0">
                <a:latin typeface="Bodoni MT" panose="02070603080606020203" pitchFamily="18" charset="0"/>
              </a:rPr>
              <a:t> available for them to get info from.</a:t>
            </a:r>
          </a:p>
          <a:p>
            <a:endParaRPr lang="en-US" sz="1620" dirty="0"/>
          </a:p>
          <a:p>
            <a:endParaRPr lang="en-US" sz="1620" dirty="0" smtClean="0"/>
          </a:p>
          <a:p>
            <a:endParaRPr lang="en-US" sz="1620" dirty="0"/>
          </a:p>
          <a:p>
            <a:endParaRPr lang="en-US" sz="1620" dirty="0" smtClean="0"/>
          </a:p>
          <a:p>
            <a:endParaRPr lang="en-US" sz="1620" dirty="0" smtClean="0"/>
          </a:p>
          <a:p>
            <a:endParaRPr lang="en-US" sz="1620" dirty="0"/>
          </a:p>
        </p:txBody>
      </p:sp>
      <p:sp>
        <p:nvSpPr>
          <p:cNvPr id="4" name="Right Arrow 3"/>
          <p:cNvSpPr/>
          <p:nvPr/>
        </p:nvSpPr>
        <p:spPr>
          <a:xfrm>
            <a:off x="2353461" y="783801"/>
            <a:ext cx="2708986" cy="327505"/>
          </a:xfrm>
          <a:prstGeom prst="rightArrow">
            <a:avLst>
              <a:gd name="adj1" fmla="val 50000"/>
              <a:gd name="adj2" fmla="val 541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5398" y="5598058"/>
            <a:ext cx="3876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Bodoni MT" panose="02070603080606020203" pitchFamily="18" charset="0"/>
              </a:rPr>
              <a:t>If they click on the math button they </a:t>
            </a:r>
          </a:p>
          <a:p>
            <a:pPr algn="r"/>
            <a:r>
              <a:rPr lang="en-US" dirty="0" smtClean="0">
                <a:latin typeface="Bodoni MT" panose="02070603080606020203" pitchFamily="18" charset="0"/>
              </a:rPr>
              <a:t>go to our webpage </a:t>
            </a:r>
            <a:endParaRPr lang="en-US" dirty="0">
              <a:latin typeface="Bodoni MT" panose="020706030806060202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429" y="0"/>
            <a:ext cx="48440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Orientation </a:t>
            </a:r>
          </a:p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Page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46" y="0"/>
            <a:ext cx="5686389" cy="696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-2217" t="26839" r="2217" b="33244"/>
          <a:stretch/>
        </p:blipFill>
        <p:spPr>
          <a:xfrm>
            <a:off x="6005882" y="5692346"/>
            <a:ext cx="2219852" cy="108300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r="7191"/>
          <a:stretch/>
        </p:blipFill>
        <p:spPr bwMode="auto">
          <a:xfrm>
            <a:off x="4813524" y="941720"/>
            <a:ext cx="6184231" cy="3208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64" y="1195890"/>
            <a:ext cx="5162550" cy="3190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urved Down Arrow 4"/>
          <p:cNvSpPr/>
          <p:nvPr/>
        </p:nvSpPr>
        <p:spPr>
          <a:xfrm>
            <a:off x="4182557" y="5598058"/>
            <a:ext cx="2306398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0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67" y="559384"/>
            <a:ext cx="9869643" cy="58404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55399" y="1279014"/>
            <a:ext cx="42700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en-US" sz="2800" b="1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lvl="0" algn="r"/>
            <a:r>
              <a:rPr lang="en-US" sz="2800" b="1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We have the students take a variety of surveys and diagnostic assessments that show us and them their ability level and their </a:t>
            </a:r>
            <a:r>
              <a:rPr lang="en-US" sz="2800" b="1" dirty="0" smtClean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mindset; all found under the orientation heading</a:t>
            </a:r>
            <a:endParaRPr lang="en-US" sz="2800" b="1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Curved Up Arrow 3"/>
          <p:cNvSpPr/>
          <p:nvPr/>
        </p:nvSpPr>
        <p:spPr>
          <a:xfrm rot="1063263">
            <a:off x="289840" y="464187"/>
            <a:ext cx="4783490" cy="2027154"/>
          </a:xfrm>
          <a:prstGeom prst="curvedUpArrow">
            <a:avLst>
              <a:gd name="adj1" fmla="val 26413"/>
              <a:gd name="adj2" fmla="val 50000"/>
              <a:gd name="adj3" fmla="val 2740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2234" y="6324924"/>
            <a:ext cx="500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https://warriorcchsmath.weebly.com/orientation.html</a:t>
            </a:r>
            <a:endParaRPr lang="en-US" dirty="0"/>
          </a:p>
        </p:txBody>
      </p:sp>
      <p:pic>
        <p:nvPicPr>
          <p:cNvPr id="7" name="Picture 2" descr="Related image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342" y="-588706"/>
            <a:ext cx="10808987" cy="98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2234" y="6324924"/>
            <a:ext cx="500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https://warriorcchsmath.weebly.com/orientation.html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390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050" y="3543858"/>
            <a:ext cx="96317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erlin Sans FB Demi" panose="020E0802020502020306" pitchFamily="34" charset="0"/>
              </a:rPr>
              <a:t>As the process of teaching math is continuously in flux so is the expectations of what the students arriving to </a:t>
            </a:r>
          </a:p>
          <a:p>
            <a:pPr algn="ctr"/>
            <a:r>
              <a:rPr lang="en-US" sz="2800" b="1" dirty="0" smtClean="0">
                <a:latin typeface="Berlin Sans FB Demi" panose="020E0802020502020306" pitchFamily="34" charset="0"/>
              </a:rPr>
              <a:t>High School will have a working knowledge of; </a:t>
            </a:r>
          </a:p>
          <a:p>
            <a:pPr algn="ctr"/>
            <a:r>
              <a:rPr lang="en-US" sz="2800" b="1" dirty="0" smtClean="0">
                <a:latin typeface="Berlin Sans FB Demi" panose="020E0802020502020306" pitchFamily="34" charset="0"/>
              </a:rPr>
              <a:t>example the Math Practices.</a:t>
            </a:r>
          </a:p>
          <a:p>
            <a:pPr algn="ctr"/>
            <a:r>
              <a:rPr lang="en-US" sz="2800" b="1" dirty="0" smtClean="0">
                <a:latin typeface="Berlin Sans FB Demi" panose="020E0802020502020306" pitchFamily="34" charset="0"/>
              </a:rPr>
              <a:t>As mentioned earlier – this lost generation may not have any concept what we are asking of them so another data input would be the SMP survey!   </a:t>
            </a:r>
            <a:endParaRPr lang="en-US" sz="2800" b="1" dirty="0"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04617" y="0"/>
            <a:ext cx="500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https://warriorcchsmath.weebly.com/orientation.html</a:t>
            </a:r>
            <a:endParaRPr lang="en-US" dirty="0"/>
          </a:p>
        </p:txBody>
      </p:sp>
      <p:pic>
        <p:nvPicPr>
          <p:cNvPr id="4098" name="Picture 2" descr="Image result for GOT dragon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8A457"/>
              </a:clrFrom>
              <a:clrTo>
                <a:srgbClr val="B8A45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6" y="394217"/>
            <a:ext cx="10574922" cy="33428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812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55487" y="707886"/>
            <a:ext cx="587000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Label:  My 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Math Journal- Your </a:t>
            </a:r>
            <a:r>
              <a:rPr lang="en-US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Name</a:t>
            </a:r>
          </a:p>
          <a:p>
            <a:endParaRPr lang="en-US" b="1" dirty="0"/>
          </a:p>
          <a:p>
            <a:pPr algn="ctr"/>
            <a:r>
              <a:rPr lang="en-US" sz="2400" b="1" dirty="0" smtClean="0"/>
              <a:t>What </a:t>
            </a:r>
            <a:r>
              <a:rPr lang="en-US" sz="2400" b="1" dirty="0"/>
              <a:t>are you learning today?</a:t>
            </a:r>
            <a:endParaRPr lang="en-US" sz="2400" dirty="0"/>
          </a:p>
          <a:p>
            <a:pPr algn="ctr"/>
            <a:r>
              <a:rPr lang="en-US" sz="2400" b="1" dirty="0"/>
              <a:t>Why are we learning this?</a:t>
            </a:r>
            <a:br>
              <a:rPr lang="en-US" sz="2400" b="1" dirty="0"/>
            </a:br>
            <a:r>
              <a:rPr lang="en-US" sz="2400" b="1" dirty="0"/>
              <a:t>How are you going to learn it?</a:t>
            </a:r>
            <a:br>
              <a:rPr lang="en-US" sz="2400" b="1" dirty="0"/>
            </a:br>
            <a:r>
              <a:rPr lang="en-US" sz="2400" b="1" dirty="0"/>
              <a:t>How will you know that you got it?</a:t>
            </a:r>
            <a:br>
              <a:rPr lang="en-US" sz="2400" b="1" dirty="0"/>
            </a:br>
            <a:r>
              <a:rPr lang="en-US" sz="2400" b="1" dirty="0"/>
              <a:t>Where can you get help if you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don’t </a:t>
            </a:r>
            <a:r>
              <a:rPr lang="en-US" sz="2400" b="1" dirty="0"/>
              <a:t>get it?</a:t>
            </a:r>
            <a:br>
              <a:rPr lang="en-US" sz="2400" b="1" dirty="0"/>
            </a:br>
            <a:r>
              <a:rPr lang="en-US" sz="2400" b="1" dirty="0"/>
              <a:t>What evidence do you have that you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learned </a:t>
            </a:r>
            <a:r>
              <a:rPr lang="en-US" sz="2400" b="1" dirty="0"/>
              <a:t>something today?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767130" y="0"/>
            <a:ext cx="3014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 Journal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4583" y="857479"/>
            <a:ext cx="6528825" cy="529375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We have discovered that data can be found in a myriad of places;  from a simple question to a student, all the way to the ‘big’ assessment.  One way that we have found that works really well for us is the Math Journal.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6" name="Picture 4" descr="Image result for GOT dragon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AEC9DC"/>
              </a:clrFrom>
              <a:clrTo>
                <a:srgbClr val="AEC9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503">
            <a:off x="301456" y="972190"/>
            <a:ext cx="3802440" cy="4562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4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1315</TotalTime>
  <Words>868</Words>
  <Application>Microsoft Office PowerPoint</Application>
  <PresentationFormat>Custom</PresentationFormat>
  <Paragraphs>119</Paragraphs>
  <Slides>19</Slides>
  <Notes>7</Notes>
  <HiddenSlides>2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Integral</vt:lpstr>
      <vt:lpstr>Slaying the Fear of the Dragon: Personal Learning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Slaying the Data Dragon</dc:title>
  <dc:creator>Lee, Karin</dc:creator>
  <cp:lastModifiedBy>Smith, Jordan</cp:lastModifiedBy>
  <cp:revision>151</cp:revision>
  <dcterms:created xsi:type="dcterms:W3CDTF">2017-10-17T20:16:36Z</dcterms:created>
  <dcterms:modified xsi:type="dcterms:W3CDTF">2018-04-28T19:47:14Z</dcterms:modified>
</cp:coreProperties>
</file>