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6"/>
  </p:notesMasterIdLst>
  <p:sldIdLst>
    <p:sldId id="263" r:id="rId2"/>
    <p:sldId id="264" r:id="rId3"/>
    <p:sldId id="310" r:id="rId4"/>
    <p:sldId id="302" r:id="rId5"/>
    <p:sldId id="256" r:id="rId6"/>
    <p:sldId id="257" r:id="rId7"/>
    <p:sldId id="258" r:id="rId8"/>
    <p:sldId id="299" r:id="rId9"/>
    <p:sldId id="259" r:id="rId10"/>
    <p:sldId id="297" r:id="rId11"/>
    <p:sldId id="260" r:id="rId12"/>
    <p:sldId id="261" r:id="rId13"/>
    <p:sldId id="308" r:id="rId14"/>
    <p:sldId id="304" r:id="rId15"/>
    <p:sldId id="303" r:id="rId16"/>
    <p:sldId id="307" r:id="rId17"/>
    <p:sldId id="305" r:id="rId18"/>
    <p:sldId id="306" r:id="rId19"/>
    <p:sldId id="262"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311" r:id="rId40"/>
    <p:sldId id="285" r:id="rId41"/>
    <p:sldId id="286" r:id="rId42"/>
    <p:sldId id="300" r:id="rId43"/>
    <p:sldId id="301" r:id="rId44"/>
    <p:sldId id="287" r:id="rId45"/>
    <p:sldId id="288" r:id="rId46"/>
    <p:sldId id="289" r:id="rId47"/>
    <p:sldId id="290" r:id="rId48"/>
    <p:sldId id="291" r:id="rId49"/>
    <p:sldId id="292" r:id="rId50"/>
    <p:sldId id="293" r:id="rId51"/>
    <p:sldId id="294" r:id="rId52"/>
    <p:sldId id="295" r:id="rId53"/>
    <p:sldId id="309" r:id="rId54"/>
    <p:sldId id="296" r:id="rId55"/>
  </p:sldIdLst>
  <p:sldSz cx="9144000" cy="5143500" type="screen16x9"/>
  <p:notesSz cx="6858000" cy="9144000"/>
  <p:embeddedFontLst>
    <p:embeddedFont>
      <p:font typeface="Alfa Slab One" panose="020B0604020202020204" charset="0"/>
      <p:regular r:id="rId57"/>
    </p:embeddedFont>
    <p:embeddedFont>
      <p:font typeface="Calibri" panose="020F0502020204030204" pitchFamily="34" charset="0"/>
      <p:regular r:id="rId58"/>
      <p:bold r:id="rId59"/>
      <p:italic r:id="rId60"/>
      <p:boldItalic r:id="rId61"/>
    </p:embeddedFont>
    <p:embeddedFont>
      <p:font typeface="Cambria" panose="02040503050406030204" pitchFamily="18"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
      <p:font typeface="Montserrat" panose="020B0604020202020204" charset="0"/>
      <p:regular r:id="rId70"/>
      <p:bold r:id="rId71"/>
      <p:italic r:id="rId72"/>
      <p:boldItalic r:id="rId73"/>
    </p:embeddedFont>
    <p:embeddedFont>
      <p:font typeface="Nixie One" panose="020B0604020202020204" charset="0"/>
      <p:regular r:id="rId74"/>
    </p:embeddedFont>
    <p:embeddedFont>
      <p:font typeface="Proxima Nova" panose="020B0604020202020204" charset="0"/>
      <p:regular r:id="rId75"/>
      <p:bold r:id="rId76"/>
      <p:italic r:id="rId77"/>
      <p:boldItalic r:id="rId78"/>
    </p:embeddedFont>
    <p:embeddedFont>
      <p:font typeface="Roboto" panose="020B0604020202020204" charset="0"/>
      <p:regular r:id="rId79"/>
      <p:bold r:id="rId80"/>
      <p:italic r:id="rId81"/>
      <p:boldItalic r:id="rId82"/>
    </p:embeddedFont>
    <p:embeddedFont>
      <p:font typeface="Source Code Pro" panose="020B0604020202020204" charset="0"/>
      <p:regular r:id="rId83"/>
      <p:bold r:id="rId84"/>
    </p:embeddedFont>
    <p:embeddedFont>
      <p:font typeface="Varela Round" panose="020B0604020202020204" charset="-79"/>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D177F4-BBEB-4BA4-A391-AA23CD947484}">
  <a:tblStyle styleId="{9DD177F4-BBEB-4BA4-A391-AA23CD9474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4" autoAdjust="0"/>
  </p:normalViewPr>
  <p:slideViewPr>
    <p:cSldViewPr snapToGrid="0">
      <p:cViewPr varScale="1">
        <p:scale>
          <a:sx n="87" d="100"/>
          <a:sy n="87" d="100"/>
        </p:scale>
        <p:origin x="9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6b825e61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6b825e61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CCEA is very important and I was struggling to put this presentation together.  It was only after completion of the visitation that it hit me that I needed this experience to complete this presentation.  Because without the why nothing will ever get done.  On Tuesday of this week I was conducting a Mid-Cycle WASC visitation of a school who began a personalized learning academy which had an enrollment of 120 students but due to administrative decisions and an economic turndown the school enrollment drops down to 30 and then to 8 students.  They went from 8 to 2 teachers.  They began the school year with 31 students and now their enrollment is at 93 and expected to grow next year.  The interviews with the students provided evidence as to why the school was growing.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400" b="1" dirty="0"/>
              <a:t>Take a moment and share with someone next to you as to what the students said about the school?</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e10bd7d5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e10bd7d5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biggest fear and disappointment was that the alternative assessment dashboard was to be different.  We thought it was going to address the issues of students coming to us as 10th and 11th graders and having to take an 11th grade assessment.  Clearly we could not be graded the same.  In the fall of 2018 the results were devastating.  So what’s more important?  Students graduating during their 4th year of high school or the accountability dashboard?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812fc33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812fc33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0bd7d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0bd7d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e10bd7d5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e10bd7d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6b825e61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6b825e61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e10bd7d5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e10bd7d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53df3749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5653df3749_5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3" name="Google Shape;183;g5653df3749_5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53df3749_5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653df3749_5_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If a change is possible we need to focus upon our targets.  Is it possible to show an increase?</a:t>
            </a:r>
            <a:endParaRPr sz="1800"/>
          </a:p>
        </p:txBody>
      </p:sp>
      <p:sp>
        <p:nvSpPr>
          <p:cNvPr id="190" name="Google Shape;190;g5653df3749_5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653df3749_5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653df3749_5_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5653df3749_5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3273408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3273408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653df3749_5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653df3749_5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g5653df3749_5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6b825e61d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6b825e61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e10bd7d5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e10bd7d5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approaches for making improvements come from more than one school.  As A WASC visiting committee member </a:t>
            </a:r>
            <a:r>
              <a:rPr lang="en-US" dirty="0"/>
              <a:t>and chairperson </a:t>
            </a:r>
            <a:r>
              <a:rPr lang="en" dirty="0"/>
              <a:t>during the past four years I have collected data about what is making significant changes in learning outcomes and I want to share those strategies with you today.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e10bd7d5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e10bd7d5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6b825e61d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6b825e61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6b825e61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6b825e61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6b825e61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6b825e61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6b825e61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6b825e61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6b825e61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6b825e61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6b825e61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6b825e61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6b825e6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6b825e6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1972 I entered the United States Naval Academy.  I graduated in 1976 with letter of commendations.  I achieved the rank of Captain (skipper) early.  But forces at work against me would have me tumble and fall because I was passed over for the rank of Lt. Col and was force to </a:t>
            </a:r>
            <a:r>
              <a:rPr lang="en-US" dirty="0"/>
              <a:t>leave at the</a:t>
            </a:r>
            <a:r>
              <a:rPr lang="en" dirty="0"/>
              <a:t> rank of Major.  Ironically with no retirement due but social security.   The Marine Corps was my life.  In 1996 I had to choose a different past from the United States Marine Corps.  I struggled for 8 years being a web designer, webmaster, bartender, DJ, bar manager and karaoke host.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Valentine Day in 2003 I met the love of my life Joyce who asked nothing of myself.  She believed in me and accepted me for who I was at the time.  I was very lucky.  I was broke with no money in any bank.  I had a 12 year old red jeep in need of repair and a paint job.  I was on unemployment of $486 every two weeks.  I had really bad credit.  She on the other hand was a single mom who owned her home, owned a nice car and had a steady job supporting two adult kids and one grandson.  What I did not know at the time was that I was about to marry Santa Claus.  I mean really she was the only woman that I have ever known to have purchased and wrapped every present before Halloween.  I mean you have to dust off the presents to place them under the tree.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now realize today that I was just like the students who get transferred and report to our school each and every week.  My wife was my counsellor that rebuilt a broken ship.  In 2012 MV </a:t>
            </a:r>
            <a:r>
              <a:rPr lang="en-US" dirty="0"/>
              <a:t>Alternative Schools</a:t>
            </a:r>
            <a:r>
              <a:rPr lang="en" dirty="0"/>
              <a:t> had 112 graduates, last year </a:t>
            </a:r>
            <a:r>
              <a:rPr lang="en-US" dirty="0"/>
              <a:t>in 2018 </a:t>
            </a:r>
            <a:r>
              <a:rPr lang="en" dirty="0"/>
              <a:t>we had 278 graduates and this school year we have exceeded our monthly graduating totals 8 out of nine months.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why am I sharing this story with you right now?  I know that something is more important for us to straighten up and fly right.  For 15 years ago i became a teacher to make a direct impact on student learning and now I realize that I am living that dream but the vision is still out of focus.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6b825e61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6b825e61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e10bd7d5a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e10bd7d5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e10bd7d5a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e10bd7d5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e10bd7d5a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e10bd7d5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e10bd7d5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e10bd7d5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e10bd7d5a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4e10bd7d5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e10bd7d5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4e10bd7d5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e10bd7d5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e10bd7d5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e10bd7d5a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4e10bd7d5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e10bd7d5a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e10bd7d5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6b825e61d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6b825e61d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this was my life when Joyce met me in 2003!</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e3273408c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4e3273408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6b825e61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6b825e61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6b825e61d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6b825e61d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6b825e61d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6b825e61d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this was my life when Joyce met me in 2003!</a:t>
            </a:r>
            <a:endParaRPr/>
          </a:p>
        </p:txBody>
      </p:sp>
    </p:spTree>
    <p:extLst>
      <p:ext uri="{BB962C8B-B14F-4D97-AF65-F5344CB8AC3E}">
        <p14:creationId xmlns:p14="http://schemas.microsoft.com/office/powerpoint/2010/main" val="271064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6b825e61d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6b825e61d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6b825e61d_3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6b825e61d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6b825e61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6b825e61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am sharing this because I want you to remember the “Why”!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CCEA is very important and I was struggling to put this presentation together.  It was only after completion of the visitation that it hit me that I needed this experience to complete this presentation.  Because without the why nothing will ever get done.  On Tuesday of this week I was conducting a Mid-Cycle WASC visitation of a school who began a personalized learning academy which had an enrollment of 120 students but due to administrative decisions and an economic turndown the school enrollment drops down to 30 and then to 8 students.  They went from 8 to 2 teachers.  They began the school year with 31 students and now their enrollment is at 93 and expected to grow next year.  The interviews with the students provided evidence as to why the school was growing.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400" b="1" dirty="0"/>
              <a:t>Take a moment and share with someone next to you as to what the students said about the school?</a:t>
            </a:r>
            <a:endParaRPr sz="1400"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sp>
        <p:nvSpPr>
          <p:cNvPr id="53" name="Google Shape;53;p13"/>
          <p:cNvSpPr/>
          <p:nvPr/>
        </p:nvSpPr>
        <p:spPr>
          <a:xfrm>
            <a:off x="0" y="4835471"/>
            <a:ext cx="2289875" cy="308029"/>
          </a:xfrm>
          <a:prstGeom prst="rect">
            <a:avLst/>
          </a:prstGeom>
          <a:solidFill>
            <a:srgbClr val="4B246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4" name="Google Shape;54;p13"/>
          <p:cNvSpPr/>
          <p:nvPr/>
        </p:nvSpPr>
        <p:spPr>
          <a:xfrm>
            <a:off x="2287937" y="4834785"/>
            <a:ext cx="2289875" cy="308029"/>
          </a:xfrm>
          <a:prstGeom prst="rect">
            <a:avLst/>
          </a:prstGeom>
          <a:solidFill>
            <a:srgbClr val="1F6C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5" name="Google Shape;55;p13"/>
          <p:cNvSpPr/>
          <p:nvPr/>
        </p:nvSpPr>
        <p:spPr>
          <a:xfrm>
            <a:off x="4566188" y="4835471"/>
            <a:ext cx="2289875" cy="308029"/>
          </a:xfrm>
          <a:prstGeom prst="rect">
            <a:avLst/>
          </a:prstGeom>
          <a:solidFill>
            <a:srgbClr val="F2A82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6" name="Google Shape;56;p13"/>
          <p:cNvSpPr/>
          <p:nvPr/>
        </p:nvSpPr>
        <p:spPr>
          <a:xfrm>
            <a:off x="6854126" y="4834785"/>
            <a:ext cx="2289875" cy="308029"/>
          </a:xfrm>
          <a:prstGeom prst="rect">
            <a:avLst/>
          </a:prstGeom>
          <a:solidFill>
            <a:srgbClr val="6591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7" name="Google Shape;57;p13"/>
          <p:cNvSpPr/>
          <p:nvPr/>
        </p:nvSpPr>
        <p:spPr>
          <a:xfrm>
            <a:off x="-81643" y="-106136"/>
            <a:ext cx="9307285" cy="3262994"/>
          </a:xfrm>
          <a:prstGeom prst="rect">
            <a:avLst/>
          </a:prstGeom>
          <a:solidFill>
            <a:srgbClr val="4B246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8" name="Google Shape;58;p13"/>
          <p:cNvSpPr/>
          <p:nvPr/>
        </p:nvSpPr>
        <p:spPr>
          <a:xfrm>
            <a:off x="1033813" y="2185345"/>
            <a:ext cx="1699145" cy="1699145"/>
          </a:xfrm>
          <a:prstGeom prst="ellipse">
            <a:avLst/>
          </a:prstGeom>
          <a:solidFill>
            <a:srgbClr val="4B2464"/>
          </a:solidFill>
          <a:ln w="5715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9" name="Google Shape;59;p13"/>
          <p:cNvSpPr/>
          <p:nvPr/>
        </p:nvSpPr>
        <p:spPr>
          <a:xfrm>
            <a:off x="2835317" y="2185346"/>
            <a:ext cx="1699145" cy="1699145"/>
          </a:xfrm>
          <a:prstGeom prst="ellipse">
            <a:avLst/>
          </a:prstGeom>
          <a:solidFill>
            <a:srgbClr val="006E97"/>
          </a:solidFill>
          <a:ln w="5715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0" name="Google Shape;60;p13"/>
          <p:cNvSpPr/>
          <p:nvPr/>
        </p:nvSpPr>
        <p:spPr>
          <a:xfrm>
            <a:off x="4636823" y="2185346"/>
            <a:ext cx="1699145" cy="1699145"/>
          </a:xfrm>
          <a:prstGeom prst="ellipse">
            <a:avLst/>
          </a:prstGeom>
          <a:solidFill>
            <a:schemeClr val="accent4"/>
          </a:solidFill>
          <a:ln w="5715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1" name="Google Shape;61;p13"/>
          <p:cNvSpPr/>
          <p:nvPr/>
        </p:nvSpPr>
        <p:spPr>
          <a:xfrm>
            <a:off x="6428092" y="2185345"/>
            <a:ext cx="1699145" cy="1699145"/>
          </a:xfrm>
          <a:prstGeom prst="ellipse">
            <a:avLst/>
          </a:prstGeom>
          <a:solidFill>
            <a:srgbClr val="659142"/>
          </a:solidFill>
          <a:ln w="5715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2" name="Google Shape;62;p13"/>
          <p:cNvPicPr preferRelativeResize="0"/>
          <p:nvPr/>
        </p:nvPicPr>
        <p:blipFill rotWithShape="1">
          <a:blip r:embed="rId2">
            <a:alphaModFix/>
          </a:blip>
          <a:srcRect/>
          <a:stretch/>
        </p:blipFill>
        <p:spPr>
          <a:xfrm>
            <a:off x="3149460" y="2499007"/>
            <a:ext cx="1000247" cy="1106311"/>
          </a:xfrm>
          <a:prstGeom prst="rect">
            <a:avLst/>
          </a:prstGeom>
          <a:noFill/>
          <a:ln>
            <a:noFill/>
          </a:ln>
        </p:spPr>
      </p:pic>
      <p:pic>
        <p:nvPicPr>
          <p:cNvPr id="63" name="Google Shape;63;p13"/>
          <p:cNvPicPr preferRelativeResize="0"/>
          <p:nvPr/>
        </p:nvPicPr>
        <p:blipFill rotWithShape="1">
          <a:blip r:embed="rId3">
            <a:alphaModFix/>
          </a:blip>
          <a:srcRect/>
          <a:stretch/>
        </p:blipFill>
        <p:spPr>
          <a:xfrm>
            <a:off x="1367795" y="2448919"/>
            <a:ext cx="1031182" cy="1156398"/>
          </a:xfrm>
          <a:prstGeom prst="rect">
            <a:avLst/>
          </a:prstGeom>
          <a:noFill/>
          <a:ln>
            <a:noFill/>
          </a:ln>
        </p:spPr>
      </p:pic>
      <p:pic>
        <p:nvPicPr>
          <p:cNvPr id="64" name="Google Shape;64;p13"/>
          <p:cNvPicPr preferRelativeResize="0"/>
          <p:nvPr/>
        </p:nvPicPr>
        <p:blipFill rotWithShape="1">
          <a:blip r:embed="rId4">
            <a:alphaModFix/>
          </a:blip>
          <a:srcRect/>
          <a:stretch/>
        </p:blipFill>
        <p:spPr>
          <a:xfrm>
            <a:off x="6633912" y="2571329"/>
            <a:ext cx="1287505" cy="950161"/>
          </a:xfrm>
          <a:prstGeom prst="rect">
            <a:avLst/>
          </a:prstGeom>
          <a:noFill/>
          <a:ln>
            <a:noFill/>
          </a:ln>
        </p:spPr>
      </p:pic>
      <p:pic>
        <p:nvPicPr>
          <p:cNvPr id="65" name="Google Shape;65;p13"/>
          <p:cNvPicPr preferRelativeResize="0"/>
          <p:nvPr/>
        </p:nvPicPr>
        <p:blipFill rotWithShape="1">
          <a:blip r:embed="rId5">
            <a:alphaModFix/>
          </a:blip>
          <a:srcRect/>
          <a:stretch/>
        </p:blipFill>
        <p:spPr>
          <a:xfrm>
            <a:off x="4950965" y="2557627"/>
            <a:ext cx="1063591" cy="954580"/>
          </a:xfrm>
          <a:prstGeom prst="rect">
            <a:avLst/>
          </a:prstGeom>
          <a:noFill/>
          <a:ln>
            <a:noFill/>
          </a:ln>
        </p:spPr>
      </p:pic>
      <p:sp>
        <p:nvSpPr>
          <p:cNvPr id="66" name="Google Shape;66;p13"/>
          <p:cNvSpPr txBox="1">
            <a:spLocks noGrp="1"/>
          </p:cNvSpPr>
          <p:nvPr>
            <p:ph type="ctrTitle"/>
          </p:nvPr>
        </p:nvSpPr>
        <p:spPr>
          <a:xfrm>
            <a:off x="1143000" y="841772"/>
            <a:ext cx="6858000" cy="822723"/>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lt1"/>
              </a:buClr>
              <a:buSzPts val="1100"/>
              <a:buFont typeface="Century Gothic"/>
              <a:buNone/>
              <a:defRPr sz="6000"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628650" y="1369219"/>
            <a:ext cx="788670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4B2464"/>
              </a:buClr>
              <a:buSzPts val="2100"/>
              <a:buFont typeface="Arial"/>
              <a:buChar char="•"/>
              <a:defRPr sz="2100" b="1" i="0" u="none" strike="noStrike" cap="none">
                <a:solidFill>
                  <a:srgbClr val="4B2464"/>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Google Shape;69;p14"/>
          <p:cNvSpPr/>
          <p:nvPr/>
        </p:nvSpPr>
        <p:spPr>
          <a:xfrm>
            <a:off x="1828287" y="174356"/>
            <a:ext cx="6606029" cy="441701"/>
          </a:xfrm>
          <a:prstGeom prst="parallelogram">
            <a:avLst>
              <a:gd name="adj" fmla="val 25000"/>
            </a:avLst>
          </a:prstGeom>
          <a:solidFill>
            <a:srgbClr val="F2A82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0" name="Google Shape;70;p14"/>
          <p:cNvSpPr/>
          <p:nvPr/>
        </p:nvSpPr>
        <p:spPr>
          <a:xfrm>
            <a:off x="1233539" y="77855"/>
            <a:ext cx="1649146" cy="607945"/>
          </a:xfrm>
          <a:prstGeom prst="parallelogram">
            <a:avLst>
              <a:gd name="adj" fmla="val 45076"/>
            </a:avLst>
          </a:prstGeom>
          <a:solidFill>
            <a:srgbClr val="1F6C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1" name="Google Shape;71;p14"/>
          <p:cNvSpPr/>
          <p:nvPr/>
        </p:nvSpPr>
        <p:spPr>
          <a:xfrm>
            <a:off x="-180168" y="0"/>
            <a:ext cx="2866218" cy="726483"/>
          </a:xfrm>
          <a:prstGeom prst="parallelogram">
            <a:avLst>
              <a:gd name="adj" fmla="val 25000"/>
            </a:avLst>
          </a:prstGeom>
          <a:solidFill>
            <a:srgbClr val="4B246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2" name="Google Shape;72;p14"/>
          <p:cNvSpPr txBox="1"/>
          <p:nvPr/>
        </p:nvSpPr>
        <p:spPr>
          <a:xfrm>
            <a:off x="308029" y="174356"/>
            <a:ext cx="2162014"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chemeClr val="lt1"/>
                </a:solidFill>
                <a:latin typeface="Century Gothic"/>
                <a:ea typeface="Century Gothic"/>
                <a:cs typeface="Century Gothic"/>
                <a:sym typeface="Century Gothic"/>
              </a:rPr>
              <a:t>DASHBOARD</a:t>
            </a:r>
            <a:endParaRPr sz="1100"/>
          </a:p>
        </p:txBody>
      </p:sp>
      <p:sp>
        <p:nvSpPr>
          <p:cNvPr id="73" name="Google Shape;73;p14"/>
          <p:cNvSpPr/>
          <p:nvPr/>
        </p:nvSpPr>
        <p:spPr>
          <a:xfrm>
            <a:off x="0" y="4835471"/>
            <a:ext cx="2289875" cy="308029"/>
          </a:xfrm>
          <a:prstGeom prst="rect">
            <a:avLst/>
          </a:prstGeom>
          <a:solidFill>
            <a:srgbClr val="4B246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4" name="Google Shape;74;p14"/>
          <p:cNvSpPr/>
          <p:nvPr/>
        </p:nvSpPr>
        <p:spPr>
          <a:xfrm>
            <a:off x="2283094" y="4835471"/>
            <a:ext cx="2289875" cy="308029"/>
          </a:xfrm>
          <a:prstGeom prst="rect">
            <a:avLst/>
          </a:prstGeom>
          <a:solidFill>
            <a:srgbClr val="1F6C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 name="Google Shape;75;p14"/>
          <p:cNvSpPr/>
          <p:nvPr/>
        </p:nvSpPr>
        <p:spPr>
          <a:xfrm>
            <a:off x="4566188" y="4835471"/>
            <a:ext cx="2289875" cy="308029"/>
          </a:xfrm>
          <a:prstGeom prst="rect">
            <a:avLst/>
          </a:prstGeom>
          <a:solidFill>
            <a:srgbClr val="F2A82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 name="Google Shape;76;p14"/>
          <p:cNvSpPr/>
          <p:nvPr/>
        </p:nvSpPr>
        <p:spPr>
          <a:xfrm>
            <a:off x="6855094" y="4835471"/>
            <a:ext cx="2289875" cy="308029"/>
          </a:xfrm>
          <a:prstGeom prst="rect">
            <a:avLst/>
          </a:prstGeom>
          <a:solidFill>
            <a:srgbClr val="65914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 name="Google Shape;77;p14"/>
          <p:cNvSpPr txBox="1">
            <a:spLocks noGrp="1"/>
          </p:cNvSpPr>
          <p:nvPr>
            <p:ph type="title"/>
          </p:nvPr>
        </p:nvSpPr>
        <p:spPr>
          <a:xfrm>
            <a:off x="3064789" y="273844"/>
            <a:ext cx="5450560" cy="246761"/>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entury Gothic"/>
              <a:buNone/>
              <a:defRPr sz="1900"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orms.gle/XKkyZ3y6G3BKc59A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inyurl.com/y6lpux8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links.ets.mkt4962.com/ctt?kn=2&amp;ms=Mzk0OTg2MDUS1&amp;r=ODc3MDEzNzAxNTA2S0&amp;b=0&amp;j=MTUwMTkyNDE5MgS2&amp;mt=1&amp;rt=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aaspp.org/"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rive.google.com/file/d/1uwPiQyTnWiC2p7319rUkaAY0q-e9fIwR/view" TargetMode="External"/><Relationship Id="rId7" Type="http://schemas.openxmlformats.org/officeDocument/2006/relationships/hyperlink" Target="https://portal.smarterbalanced.org/library/en/usability-accessibility-and-accommodations-guidelines.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rive.google.com/file/d/1EhVIDO4oOP8FbpcbcLw7kJrA5qOB-iG9/view" TargetMode="External"/><Relationship Id="rId5" Type="http://schemas.openxmlformats.org/officeDocument/2006/relationships/hyperlink" Target="https://drive.google.com/file/d/1S8XbK50swF9jubGRvwQWwUkjeBHL-WEs/view" TargetMode="External"/><Relationship Id="rId4" Type="http://schemas.openxmlformats.org/officeDocument/2006/relationships/hyperlink" Target="https://drive.google.com/file/d/1F1yqWvA0vb0uT3D_OqnD0bRsVpox3Jfs/vie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caaspp.org/training/caaspp/uaag.html" TargetMode="External"/><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caaspp.org/rsc/videos/archived-training_universal-tools.2018.html" TargetMode="External"/><Relationship Id="rId5" Type="http://schemas.openxmlformats.org/officeDocument/2006/relationships/hyperlink" Target="http://www.caaspp.org" TargetMode="External"/><Relationship Id="rId4" Type="http://schemas.openxmlformats.org/officeDocument/2006/relationships/hyperlink" Target="http://www.caaspp.org/practice-and-training/index.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smarterbalancedlibrary.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smarterbalancedlibrary.org/instructional/s/14/s/15/s/126/s/127/s/128/s/129/s/151/g/96/g/97/g/98/g/9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ortal.smarterbalanced.org/library/en/g3-ela-practice-test-pt-scoring-guide.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portal.smarterbalanced.org/library/en/g8-ela-practice-test-pt-scoring-guide.pdf" TargetMode="External"/><Relationship Id="rId4" Type="http://schemas.openxmlformats.org/officeDocument/2006/relationships/hyperlink" Target="https://portal.smarterbalanced.org/library/en/g7-ela-practice-test-pt-scoring-guide.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caaspp.org/administration/about/science/index.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caaspp.org/administration/about/science/" TargetMode="External"/><Relationship Id="rId5" Type="http://schemas.openxmlformats.org/officeDocument/2006/relationships/hyperlink" Target="http://www.caaspp.org/rsc/pdfs/CAST.Periodic-table-g8-hs.2018-19.pdf" TargetMode="External"/><Relationship Id="rId4" Type="http://schemas.openxmlformats.org/officeDocument/2006/relationships/hyperlink" Target="https://login1.cloud1.tds.airast.org/student/V324/Pages/LoginShell.aspx?c=California_P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calculator.smarterbalanced.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desmos.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support.google.com/chromebook/answer/177889?hl=e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support.google.com/chromebook/answer/183084?hl=en"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rive.google.com/open?id=11TMTlcSeuee45Uj_iLEEoXHDvdNnNgc-pwCdbLqL0g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rcoe.us/educational-services/files/2014/09/SBAC-Claims-Targets-Standard-Alignment-Grade-7-Math.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rcoe.us/educational-services/files/2014/09/SBAC-Claims-Targets-Standard-Alignment-Grade-3-ELA.pdf"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cchsmathematics.n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remind.com/join/dbf97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Seeing the Future through the Dashboard Lights</a:t>
            </a:r>
            <a:endParaRPr/>
          </a:p>
        </p:txBody>
      </p:sp>
      <p:sp>
        <p:nvSpPr>
          <p:cNvPr id="126" name="Google Shape;126;p22"/>
          <p:cNvSpPr txBox="1">
            <a:spLocks noGrp="1"/>
          </p:cNvSpPr>
          <p:nvPr>
            <p:ph type="subTitle" idx="1"/>
          </p:nvPr>
        </p:nvSpPr>
        <p:spPr>
          <a:xfrm>
            <a:off x="311700" y="2831625"/>
            <a:ext cx="8520600" cy="203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Dr. Jordan B. Smith Jr.</a:t>
            </a:r>
            <a:endParaRPr dirty="0"/>
          </a:p>
          <a:p>
            <a:pPr marL="0" lvl="0" indent="0" algn="ctr" rtl="0">
              <a:spcBef>
                <a:spcPts val="0"/>
              </a:spcBef>
              <a:spcAft>
                <a:spcPts val="0"/>
              </a:spcAft>
              <a:buNone/>
            </a:pPr>
            <a:r>
              <a:rPr lang="en" dirty="0"/>
              <a:t>Ms. Karin Lee</a:t>
            </a:r>
            <a:endParaRPr dirty="0"/>
          </a:p>
          <a:p>
            <a:pPr marL="0" lvl="0" indent="0" algn="ctr" rtl="0">
              <a:spcBef>
                <a:spcPts val="0"/>
              </a:spcBef>
              <a:spcAft>
                <a:spcPts val="0"/>
              </a:spcAft>
              <a:buNone/>
            </a:pPr>
            <a:r>
              <a:rPr lang="en" dirty="0"/>
              <a:t>San Jacinto Unified School District</a:t>
            </a:r>
            <a:endParaRPr dirty="0"/>
          </a:p>
          <a:p>
            <a:pPr marL="0" lvl="0" indent="0" algn="ctr" rtl="0">
              <a:spcBef>
                <a:spcPts val="0"/>
              </a:spcBef>
              <a:spcAft>
                <a:spcPts val="0"/>
              </a:spcAft>
              <a:buNone/>
            </a:pPr>
            <a:r>
              <a:rPr lang="en" dirty="0"/>
              <a:t>Mountain View Alternative Schools</a:t>
            </a:r>
            <a:endParaRPr dirty="0"/>
          </a:p>
        </p:txBody>
      </p:sp>
      <p:sp>
        <p:nvSpPr>
          <p:cNvPr id="127" name="Google Shape;127;p22"/>
          <p:cNvSpPr txBox="1"/>
          <p:nvPr/>
        </p:nvSpPr>
        <p:spPr>
          <a:xfrm>
            <a:off x="-775050" y="1244775"/>
            <a:ext cx="6764100" cy="7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2DD2-F1C4-416B-9AA6-FF6AA6EC310B}"/>
              </a:ext>
            </a:extLst>
          </p:cNvPr>
          <p:cNvSpPr>
            <a:spLocks noGrp="1"/>
          </p:cNvSpPr>
          <p:nvPr>
            <p:ph type="title"/>
          </p:nvPr>
        </p:nvSpPr>
        <p:spPr>
          <a:xfrm>
            <a:off x="311700" y="139308"/>
            <a:ext cx="8832300" cy="572700"/>
          </a:xfrm>
        </p:spPr>
        <p:txBody>
          <a:bodyPr/>
          <a:lstStyle/>
          <a:p>
            <a:r>
              <a:rPr lang="en-US" dirty="0"/>
              <a:t>That 28 Years Ago I was Annapolis Creed</a:t>
            </a:r>
          </a:p>
        </p:txBody>
      </p:sp>
      <p:pic>
        <p:nvPicPr>
          <p:cNvPr id="5" name="Picture 4" descr="A stack of flyers on a table&#10;&#10;Description automatically generated">
            <a:extLst>
              <a:ext uri="{FF2B5EF4-FFF2-40B4-BE49-F238E27FC236}">
                <a16:creationId xmlns:a16="http://schemas.microsoft.com/office/drawing/2014/main" id="{1DB6DF91-8404-4043-864C-7B1F5FC36AFF}"/>
              </a:ext>
            </a:extLst>
          </p:cNvPr>
          <p:cNvPicPr>
            <a:picLocks noChangeAspect="1"/>
          </p:cNvPicPr>
          <p:nvPr/>
        </p:nvPicPr>
        <p:blipFill>
          <a:blip r:embed="rId2"/>
          <a:stretch>
            <a:fillRect/>
          </a:stretch>
        </p:blipFill>
        <p:spPr>
          <a:xfrm rot="5400000">
            <a:off x="2404605" y="9986"/>
            <a:ext cx="4120476" cy="5986462"/>
          </a:xfrm>
          <a:prstGeom prst="rect">
            <a:avLst/>
          </a:prstGeom>
        </p:spPr>
      </p:pic>
    </p:spTree>
    <p:extLst>
      <p:ext uri="{BB962C8B-B14F-4D97-AF65-F5344CB8AC3E}">
        <p14:creationId xmlns:p14="http://schemas.microsoft.com/office/powerpoint/2010/main" val="919304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ctrTitle"/>
          </p:nvPr>
        </p:nvSpPr>
        <p:spPr>
          <a:xfrm>
            <a:off x="311700" y="225800"/>
            <a:ext cx="8520600" cy="174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 15 years She had Built This!</a:t>
            </a:r>
            <a:endParaRPr/>
          </a:p>
        </p:txBody>
      </p:sp>
      <p:pic>
        <p:nvPicPr>
          <p:cNvPr id="108" name="Google Shape;108;p19"/>
          <p:cNvPicPr preferRelativeResize="0"/>
          <p:nvPr/>
        </p:nvPicPr>
        <p:blipFill>
          <a:blip r:embed="rId3">
            <a:alphaModFix/>
          </a:blip>
          <a:stretch>
            <a:fillRect/>
          </a:stretch>
        </p:blipFill>
        <p:spPr>
          <a:xfrm>
            <a:off x="1957987" y="1888275"/>
            <a:ext cx="5228026" cy="3175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ctrTitle"/>
          </p:nvPr>
        </p:nvSpPr>
        <p:spPr>
          <a:xfrm>
            <a:off x="311700" y="248350"/>
            <a:ext cx="8520600" cy="25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ctr" rtl="0">
              <a:spcBef>
                <a:spcPts val="0"/>
              </a:spcBef>
              <a:spcAft>
                <a:spcPts val="0"/>
              </a:spcAft>
              <a:buNone/>
            </a:pPr>
            <a:r>
              <a:rPr lang="en"/>
              <a:t>So Why am I sharing this story with you right now?</a:t>
            </a:r>
            <a:endParaRPr/>
          </a:p>
        </p:txBody>
      </p:sp>
      <p:sp>
        <p:nvSpPr>
          <p:cNvPr id="114" name="Google Shape;114;p20"/>
          <p:cNvSpPr txBox="1"/>
          <p:nvPr/>
        </p:nvSpPr>
        <p:spPr>
          <a:xfrm>
            <a:off x="861200" y="2983225"/>
            <a:ext cx="7932600" cy="10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Alfa Slab One"/>
                <a:ea typeface="Alfa Slab One"/>
                <a:cs typeface="Alfa Slab One"/>
                <a:sym typeface="Alfa Slab One"/>
              </a:rPr>
              <a:t>Everyone Needs a Why</a:t>
            </a:r>
            <a:endParaRPr sz="4800">
              <a:latin typeface="Alfa Slab One"/>
              <a:ea typeface="Alfa Slab One"/>
              <a:cs typeface="Alfa Slab One"/>
              <a:sym typeface="Alfa Slab One"/>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512C-989A-4723-AC01-099958C7C918}"/>
              </a:ext>
            </a:extLst>
          </p:cNvPr>
          <p:cNvSpPr>
            <a:spLocks noGrp="1"/>
          </p:cNvSpPr>
          <p:nvPr>
            <p:ph type="title"/>
          </p:nvPr>
        </p:nvSpPr>
        <p:spPr/>
        <p:txBody>
          <a:bodyPr/>
          <a:lstStyle/>
          <a:p>
            <a:r>
              <a:rPr lang="en-US" dirty="0"/>
              <a:t>This Week is Our Spring Break</a:t>
            </a:r>
          </a:p>
        </p:txBody>
      </p:sp>
      <p:sp>
        <p:nvSpPr>
          <p:cNvPr id="3" name="Text Placeholder 2">
            <a:extLst>
              <a:ext uri="{FF2B5EF4-FFF2-40B4-BE49-F238E27FC236}">
                <a16:creationId xmlns:a16="http://schemas.microsoft.com/office/drawing/2014/main" id="{921B45EC-7F2C-4BA4-9E0D-D0DA81EB9C8A}"/>
              </a:ext>
            </a:extLst>
          </p:cNvPr>
          <p:cNvSpPr>
            <a:spLocks noGrp="1"/>
          </p:cNvSpPr>
          <p:nvPr>
            <p:ph type="body" idx="1"/>
          </p:nvPr>
        </p:nvSpPr>
        <p:spPr/>
        <p:txBody>
          <a:bodyPr/>
          <a:lstStyle/>
          <a:p>
            <a:r>
              <a:rPr lang="en-US" dirty="0"/>
              <a:t>On Tuesday I was in Oceanside with Vista Visions Academy for a Mid-Cycle Visit</a:t>
            </a:r>
          </a:p>
          <a:p>
            <a:r>
              <a:rPr lang="en-US" dirty="0"/>
              <a:t>Yesterday I got volunteered by Sharon as a facilitator for a Math Discussion Group</a:t>
            </a:r>
          </a:p>
          <a:p>
            <a:r>
              <a:rPr lang="en-US" dirty="0"/>
              <a:t>Last night Karin and Myself – Cheered for Renaissance High School becoming a Model School.  Never met them but celebrated with them.</a:t>
            </a:r>
          </a:p>
          <a:p>
            <a:r>
              <a:rPr lang="en-US" dirty="0"/>
              <a:t>And Today I want to Start a Movement!</a:t>
            </a:r>
          </a:p>
        </p:txBody>
      </p:sp>
    </p:spTree>
    <p:extLst>
      <p:ext uri="{BB962C8B-B14F-4D97-AF65-F5344CB8AC3E}">
        <p14:creationId xmlns:p14="http://schemas.microsoft.com/office/powerpoint/2010/main" val="10302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BA00A-7D92-46BA-8B1B-8BAA9D8F9B18}"/>
              </a:ext>
            </a:extLst>
          </p:cNvPr>
          <p:cNvPicPr>
            <a:picLocks noChangeAspect="1"/>
          </p:cNvPicPr>
          <p:nvPr/>
        </p:nvPicPr>
        <p:blipFill>
          <a:blip r:embed="rId2"/>
          <a:stretch>
            <a:fillRect/>
          </a:stretch>
        </p:blipFill>
        <p:spPr>
          <a:xfrm>
            <a:off x="1143000" y="341522"/>
            <a:ext cx="6858000" cy="4549967"/>
          </a:xfrm>
          <a:prstGeom prst="rect">
            <a:avLst/>
          </a:prstGeom>
        </p:spPr>
      </p:pic>
    </p:spTree>
    <p:extLst>
      <p:ext uri="{BB962C8B-B14F-4D97-AF65-F5344CB8AC3E}">
        <p14:creationId xmlns:p14="http://schemas.microsoft.com/office/powerpoint/2010/main" val="322101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BCDA3E88-843A-48BE-AC11-E8D2BDADBF38}"/>
              </a:ext>
            </a:extLst>
          </p:cNvPr>
          <p:cNvPicPr>
            <a:picLocks noChangeAspect="1"/>
          </p:cNvPicPr>
          <p:nvPr/>
        </p:nvPicPr>
        <p:blipFill>
          <a:blip r:embed="rId2"/>
          <a:stretch>
            <a:fillRect/>
          </a:stretch>
        </p:blipFill>
        <p:spPr>
          <a:xfrm>
            <a:off x="1043848" y="121185"/>
            <a:ext cx="6858000" cy="4568875"/>
          </a:xfrm>
          <a:prstGeom prst="rect">
            <a:avLst/>
          </a:prstGeom>
        </p:spPr>
      </p:pic>
    </p:spTree>
    <p:extLst>
      <p:ext uri="{BB962C8B-B14F-4D97-AF65-F5344CB8AC3E}">
        <p14:creationId xmlns:p14="http://schemas.microsoft.com/office/powerpoint/2010/main" val="379227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in front of a computer&#10;&#10;Description automatically generated">
            <a:extLst>
              <a:ext uri="{FF2B5EF4-FFF2-40B4-BE49-F238E27FC236}">
                <a16:creationId xmlns:a16="http://schemas.microsoft.com/office/drawing/2014/main" id="{74F232E1-5235-443A-B3DD-74C16E25240F}"/>
              </a:ext>
            </a:extLst>
          </p:cNvPr>
          <p:cNvPicPr>
            <a:picLocks noChangeAspect="1"/>
          </p:cNvPicPr>
          <p:nvPr/>
        </p:nvPicPr>
        <p:blipFill>
          <a:blip r:embed="rId2"/>
          <a:stretch>
            <a:fillRect/>
          </a:stretch>
        </p:blipFill>
        <p:spPr>
          <a:xfrm>
            <a:off x="1143000" y="143219"/>
            <a:ext cx="6858000" cy="4902506"/>
          </a:xfrm>
          <a:prstGeom prst="rect">
            <a:avLst/>
          </a:prstGeom>
        </p:spPr>
      </p:pic>
    </p:spTree>
    <p:extLst>
      <p:ext uri="{BB962C8B-B14F-4D97-AF65-F5344CB8AC3E}">
        <p14:creationId xmlns:p14="http://schemas.microsoft.com/office/powerpoint/2010/main" val="199599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eading a book&#10;&#10;Description automatically generated">
            <a:extLst>
              <a:ext uri="{FF2B5EF4-FFF2-40B4-BE49-F238E27FC236}">
                <a16:creationId xmlns:a16="http://schemas.microsoft.com/office/drawing/2014/main" id="{A2A3B081-84BC-4168-903D-376F89866938}"/>
              </a:ext>
            </a:extLst>
          </p:cNvPr>
          <p:cNvPicPr>
            <a:picLocks noChangeAspect="1"/>
          </p:cNvPicPr>
          <p:nvPr/>
        </p:nvPicPr>
        <p:blipFill>
          <a:blip r:embed="rId2"/>
          <a:stretch>
            <a:fillRect/>
          </a:stretch>
        </p:blipFill>
        <p:spPr>
          <a:xfrm>
            <a:off x="1054865" y="186598"/>
            <a:ext cx="6858000" cy="4770304"/>
          </a:xfrm>
          <a:prstGeom prst="rect">
            <a:avLst/>
          </a:prstGeom>
        </p:spPr>
      </p:pic>
    </p:spTree>
    <p:extLst>
      <p:ext uri="{BB962C8B-B14F-4D97-AF65-F5344CB8AC3E}">
        <p14:creationId xmlns:p14="http://schemas.microsoft.com/office/powerpoint/2010/main" val="314788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posing for the camera&#10;&#10;Description automatically generated">
            <a:extLst>
              <a:ext uri="{FF2B5EF4-FFF2-40B4-BE49-F238E27FC236}">
                <a16:creationId xmlns:a16="http://schemas.microsoft.com/office/drawing/2014/main" id="{E8B29442-8581-4FEA-A068-27906BA795B6}"/>
              </a:ext>
            </a:extLst>
          </p:cNvPr>
          <p:cNvPicPr>
            <a:picLocks noChangeAspect="1"/>
          </p:cNvPicPr>
          <p:nvPr/>
        </p:nvPicPr>
        <p:blipFill>
          <a:blip r:embed="rId2"/>
          <a:stretch>
            <a:fillRect/>
          </a:stretch>
        </p:blipFill>
        <p:spPr>
          <a:xfrm>
            <a:off x="1143000" y="143218"/>
            <a:ext cx="6858000" cy="4781321"/>
          </a:xfrm>
          <a:prstGeom prst="rect">
            <a:avLst/>
          </a:prstGeom>
        </p:spPr>
      </p:pic>
    </p:spTree>
    <p:extLst>
      <p:ext uri="{BB962C8B-B14F-4D97-AF65-F5344CB8AC3E}">
        <p14:creationId xmlns:p14="http://schemas.microsoft.com/office/powerpoint/2010/main" val="226081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ctrTitle"/>
          </p:nvPr>
        </p:nvSpPr>
        <p:spPr>
          <a:xfrm>
            <a:off x="311700" y="161425"/>
            <a:ext cx="8520600" cy="195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dirty="0">
                <a:solidFill>
                  <a:srgbClr val="000000"/>
                </a:solidFill>
              </a:rPr>
              <a:t>Take a moment and share with someone next to you as to what the students said about the</a:t>
            </a:r>
            <a:r>
              <a:rPr lang="en-US" sz="3000" b="1" dirty="0" err="1">
                <a:solidFill>
                  <a:srgbClr val="000000"/>
                </a:solidFill>
              </a:rPr>
              <a:t>ir</a:t>
            </a:r>
            <a:r>
              <a:rPr lang="en" sz="3000" b="1" dirty="0">
                <a:solidFill>
                  <a:srgbClr val="000000"/>
                </a:solidFill>
              </a:rPr>
              <a:t> school </a:t>
            </a:r>
            <a:r>
              <a:rPr lang="en-US" sz="3000" b="1" dirty="0">
                <a:solidFill>
                  <a:srgbClr val="000000"/>
                </a:solidFill>
              </a:rPr>
              <a:t>when WASC came</a:t>
            </a:r>
            <a:r>
              <a:rPr lang="en" sz="3000" b="1" dirty="0">
                <a:solidFill>
                  <a:srgbClr val="000000"/>
                </a:solidFill>
              </a:rPr>
              <a:t>?</a:t>
            </a:r>
            <a:endParaRPr sz="3000" dirty="0"/>
          </a:p>
        </p:txBody>
      </p:sp>
      <p:sp>
        <p:nvSpPr>
          <p:cNvPr id="120" name="Google Shape;120;p21"/>
          <p:cNvSpPr txBox="1">
            <a:spLocks noGrp="1"/>
          </p:cNvSpPr>
          <p:nvPr>
            <p:ph type="subTitle" idx="1"/>
          </p:nvPr>
        </p:nvSpPr>
        <p:spPr>
          <a:xfrm>
            <a:off x="311700" y="2804824"/>
            <a:ext cx="8520600" cy="191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They accept me for who I am right now</a:t>
            </a:r>
            <a:endParaRPr/>
          </a:p>
          <a:p>
            <a:pPr marL="0" lvl="0" indent="0" algn="ctr" rtl="0">
              <a:spcBef>
                <a:spcPts val="0"/>
              </a:spcBef>
              <a:spcAft>
                <a:spcPts val="0"/>
              </a:spcAft>
              <a:buNone/>
            </a:pPr>
            <a:r>
              <a:rPr lang="en"/>
              <a:t>They provide multiple ways for me to learn</a:t>
            </a:r>
            <a:endParaRPr/>
          </a:p>
          <a:p>
            <a:pPr marL="0" lvl="0" indent="0" algn="ctr" rtl="0">
              <a:spcBef>
                <a:spcPts val="0"/>
              </a:spcBef>
              <a:spcAft>
                <a:spcPts val="0"/>
              </a:spcAft>
              <a:buNone/>
            </a:pPr>
            <a:r>
              <a:rPr lang="en"/>
              <a:t>They are accessible online after school hours for help</a:t>
            </a:r>
            <a:endParaRPr/>
          </a:p>
          <a:p>
            <a:pPr marL="0" lvl="0" indent="0" algn="ctr" rtl="0">
              <a:spcBef>
                <a:spcPts val="0"/>
              </a:spcBef>
              <a:spcAft>
                <a:spcPts val="0"/>
              </a:spcAft>
              <a:buNone/>
            </a:pPr>
            <a:r>
              <a:rPr lang="en"/>
              <a:t>They are my counsellor and mentor</a:t>
            </a:r>
            <a:endParaRPr/>
          </a:p>
          <a:p>
            <a:pPr marL="0" lvl="0" indent="0" algn="ctr" rtl="0">
              <a:spcBef>
                <a:spcPts val="0"/>
              </a:spcBef>
              <a:spcAft>
                <a:spcPts val="0"/>
              </a:spcAft>
              <a:buNone/>
            </a:pPr>
            <a:r>
              <a:rPr lang="en"/>
              <a:t>They Care!</a:t>
            </a:r>
            <a:endParaRPr/>
          </a:p>
          <a:p>
            <a:pPr marL="0" lvl="0" indent="0" algn="ctr"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1000"/>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ctrTitle"/>
          </p:nvPr>
        </p:nvSpPr>
        <p:spPr>
          <a:xfrm>
            <a:off x="411175" y="213575"/>
            <a:ext cx="8282400" cy="185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Description of Presentation</a:t>
            </a:r>
            <a:endParaRPr/>
          </a:p>
        </p:txBody>
      </p:sp>
      <p:sp>
        <p:nvSpPr>
          <p:cNvPr id="133" name="Google Shape;133;p23"/>
          <p:cNvSpPr txBox="1">
            <a:spLocks noGrp="1"/>
          </p:cNvSpPr>
          <p:nvPr>
            <p:ph type="subTitle" idx="1"/>
          </p:nvPr>
        </p:nvSpPr>
        <p:spPr>
          <a:xfrm>
            <a:off x="430800" y="2871275"/>
            <a:ext cx="8282400" cy="2115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latin typeface="Times New Roman"/>
                <a:ea typeface="Times New Roman"/>
                <a:cs typeface="Times New Roman"/>
                <a:sym typeface="Times New Roman"/>
              </a:rPr>
              <a:t>Like it or not the California Accountability Dashboard is here to stay and a continuation school staff must plan to monitor instruction and learning outcomes.  Students and teachers are discovering strategies to overcome the fear of taking the 11th-grade summative assessment.  We will share our strategies for preparing credit deficient students for the CAASPP using the SBAC digital resources incorporating expository writing, formative assessment, and technology to master essential standards for college and career readiness.</a:t>
            </a:r>
            <a:endParaRPr sz="180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5"/>
          <p:cNvPicPr preferRelativeResize="0"/>
          <p:nvPr/>
        </p:nvPicPr>
        <p:blipFill>
          <a:blip r:embed="rId3">
            <a:alphaModFix/>
          </a:blip>
          <a:stretch>
            <a:fillRect/>
          </a:stretch>
        </p:blipFill>
        <p:spPr>
          <a:xfrm>
            <a:off x="2676525" y="280988"/>
            <a:ext cx="3790950" cy="4581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Are Your Priorities?</a:t>
            </a:r>
            <a:endParaRPr/>
          </a:p>
        </p:txBody>
      </p:sp>
      <p:sp>
        <p:nvSpPr>
          <p:cNvPr id="149" name="Google Shape;14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dirty="0">
                <a:solidFill>
                  <a:srgbClr val="000000"/>
                </a:solidFill>
                <a:latin typeface="Arial"/>
                <a:ea typeface="Arial"/>
                <a:cs typeface="Arial"/>
                <a:sym typeface="Arial"/>
              </a:rPr>
              <a:t> In the fall of 2018 the results were devastating for most CCEA schools.  So what’s more important? </a:t>
            </a:r>
            <a:endParaRPr sz="24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2400" dirty="0">
                <a:solidFill>
                  <a:srgbClr val="000000"/>
                </a:solidFill>
                <a:latin typeface="Arial"/>
                <a:ea typeface="Arial"/>
                <a:cs typeface="Arial"/>
                <a:sym typeface="Arial"/>
              </a:rPr>
              <a:t>Students graduating during their 4th year of high school or the accountability academic performance on a standardized test.</a:t>
            </a:r>
            <a:endParaRPr sz="24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dirty="0">
              <a:solidFill>
                <a:srgbClr val="000000"/>
              </a:solidFill>
              <a:latin typeface="Arial"/>
              <a:ea typeface="Arial"/>
              <a:cs typeface="Arial"/>
              <a:sym typeface="Arial"/>
            </a:endParaRPr>
          </a:p>
          <a:p>
            <a:pPr marL="0" lvl="0" indent="0">
              <a:lnSpc>
                <a:spcPct val="100000"/>
              </a:lnSpc>
              <a:buNone/>
            </a:pPr>
            <a:r>
              <a:rPr lang="en" sz="2400" dirty="0">
                <a:solidFill>
                  <a:srgbClr val="000000"/>
                </a:solidFill>
                <a:latin typeface="Arial"/>
                <a:ea typeface="Arial"/>
                <a:cs typeface="Arial"/>
                <a:sym typeface="Arial"/>
              </a:rPr>
              <a:t>Survey </a:t>
            </a:r>
            <a:r>
              <a:rPr lang="en" sz="2400" u="sng" dirty="0">
                <a:solidFill>
                  <a:schemeClr val="hlink"/>
                </a:solidFill>
                <a:latin typeface="Arial"/>
                <a:ea typeface="Arial"/>
                <a:cs typeface="Arial"/>
                <a:sym typeface="Arial"/>
                <a:hlinkClick r:id="rId3"/>
              </a:rPr>
              <a:t>Click Here </a:t>
            </a:r>
            <a:r>
              <a:rPr lang="en" sz="2400" u="sng" dirty="0">
                <a:solidFill>
                  <a:schemeClr val="hlink"/>
                </a:solidFill>
                <a:latin typeface="Arial"/>
                <a:ea typeface="Arial"/>
                <a:cs typeface="Arial"/>
                <a:sym typeface="Arial"/>
              </a:rPr>
              <a:t> </a:t>
            </a:r>
            <a:r>
              <a:rPr lang="en-US" sz="2400" u="sng" dirty="0">
                <a:solidFill>
                  <a:schemeClr val="hlink"/>
                </a:solidFill>
                <a:latin typeface="Arial"/>
                <a:ea typeface="Arial"/>
                <a:cs typeface="Arial"/>
                <a:sym typeface="Arial"/>
              </a:rPr>
              <a:t>Go To </a:t>
            </a:r>
            <a:r>
              <a:rPr lang="en-US" sz="2400" u="sng" dirty="0">
                <a:solidFill>
                  <a:schemeClr val="hlink"/>
                </a:solidFill>
                <a:latin typeface="Arial"/>
                <a:ea typeface="Arial"/>
                <a:cs typeface="Arial"/>
                <a:sym typeface="Arial"/>
                <a:hlinkClick r:id="rId4"/>
              </a:rPr>
              <a:t>https://tinyurl.com/y6lpux8n</a:t>
            </a:r>
            <a:r>
              <a:rPr lang="en-US" sz="2400" u="sng" dirty="0">
                <a:solidFill>
                  <a:schemeClr val="hlink"/>
                </a:solidFill>
                <a:latin typeface="Arial"/>
                <a:ea typeface="Arial"/>
                <a:cs typeface="Arial"/>
                <a:sym typeface="Arial"/>
              </a:rPr>
              <a:t>    </a:t>
            </a:r>
          </a:p>
          <a:p>
            <a:pPr marL="0" lvl="0" indent="0">
              <a:lnSpc>
                <a:spcPct val="100000"/>
              </a:lnSpc>
              <a:buNone/>
            </a:pPr>
            <a:r>
              <a:rPr lang="en-US" sz="2400" u="sng" dirty="0">
                <a:solidFill>
                  <a:schemeClr val="hlink"/>
                </a:solidFill>
                <a:latin typeface="Arial"/>
                <a:cs typeface="Arial"/>
                <a:sym typeface="Arial"/>
              </a:rPr>
              <a:t>Do on Remind App Later</a:t>
            </a:r>
            <a:endParaRP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6" name="Google Shape;156;p27"/>
          <p:cNvPicPr preferRelativeResize="0"/>
          <p:nvPr/>
        </p:nvPicPr>
        <p:blipFill>
          <a:blip r:embed="rId3">
            <a:alphaModFix/>
          </a:blip>
          <a:stretch>
            <a:fillRect/>
          </a:stretch>
        </p:blipFill>
        <p:spPr>
          <a:xfrm>
            <a:off x="127375" y="58105"/>
            <a:ext cx="9143999" cy="50853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311700" y="6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notice and wonder?</a:t>
            </a:r>
            <a:endParaRPr/>
          </a:p>
        </p:txBody>
      </p:sp>
      <p:sp>
        <p:nvSpPr>
          <p:cNvPr id="162" name="Google Shape;162;p28"/>
          <p:cNvSpPr txBox="1">
            <a:spLocks noGrp="1"/>
          </p:cNvSpPr>
          <p:nvPr>
            <p:ph type="body" idx="1"/>
          </p:nvPr>
        </p:nvSpPr>
        <p:spPr>
          <a:xfrm>
            <a:off x="247825" y="798075"/>
            <a:ext cx="8520600" cy="392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ELA is in the Red</a:t>
            </a:r>
            <a:endParaRPr/>
          </a:p>
          <a:p>
            <a:pPr marL="0" lvl="0" indent="0" algn="l" rtl="0">
              <a:spcBef>
                <a:spcPts val="1600"/>
              </a:spcBef>
              <a:spcAft>
                <a:spcPts val="0"/>
              </a:spcAft>
              <a:buNone/>
            </a:pPr>
            <a:r>
              <a:rPr lang="en"/>
              <a:t>Math is in the Red</a:t>
            </a:r>
            <a:endParaRPr/>
          </a:p>
          <a:p>
            <a:pPr marL="0" lvl="0" indent="0" algn="l" rtl="0">
              <a:spcBef>
                <a:spcPts val="1600"/>
              </a:spcBef>
              <a:spcAft>
                <a:spcPts val="0"/>
              </a:spcAft>
              <a:buNone/>
            </a:pPr>
            <a:r>
              <a:rPr lang="en"/>
              <a:t>Excuses?</a:t>
            </a:r>
            <a:endParaRPr/>
          </a:p>
          <a:p>
            <a:pPr marL="0" lvl="0" indent="0" algn="l" rtl="0">
              <a:spcBef>
                <a:spcPts val="1600"/>
              </a:spcBef>
              <a:spcAft>
                <a:spcPts val="0"/>
              </a:spcAft>
              <a:buNone/>
            </a:pPr>
            <a:r>
              <a:rPr lang="en"/>
              <a:t>11th graders arrive with few credits in ELA &amp; Math</a:t>
            </a:r>
            <a:endParaRPr/>
          </a:p>
          <a:p>
            <a:pPr marL="0" lvl="0" indent="0" algn="l" rtl="0">
              <a:spcBef>
                <a:spcPts val="1600"/>
              </a:spcBef>
              <a:spcAft>
                <a:spcPts val="0"/>
              </a:spcAft>
              <a:buNone/>
            </a:pPr>
            <a:r>
              <a:rPr lang="en"/>
              <a:t>11th graders arrive with deficient skills in ELA &amp; Math</a:t>
            </a:r>
            <a:endParaRPr/>
          </a:p>
          <a:p>
            <a:pPr marL="0" lvl="0" indent="0" algn="l" rtl="0">
              <a:spcBef>
                <a:spcPts val="1600"/>
              </a:spcBef>
              <a:spcAft>
                <a:spcPts val="0"/>
              </a:spcAft>
              <a:buNone/>
            </a:pPr>
            <a:r>
              <a:rPr lang="en"/>
              <a:t>How do you teach 3 years of Math or ELA in 11 months?</a:t>
            </a:r>
            <a:endParaRPr/>
          </a:p>
          <a:p>
            <a:pPr marL="0" lvl="0" indent="0" algn="l" rtl="0">
              <a:spcBef>
                <a:spcPts val="1600"/>
              </a:spcBef>
              <a:spcAft>
                <a:spcPts val="0"/>
              </a:spcAft>
              <a:buNone/>
            </a:pPr>
            <a:r>
              <a:rPr lang="en"/>
              <a:t>Can we prepare for the SBAC and Graduate them on Time?</a:t>
            </a:r>
            <a:endParaRPr/>
          </a:p>
          <a:p>
            <a:pPr marL="0" lvl="0" indent="0" algn="l" rtl="0">
              <a:spcBef>
                <a:spcPts val="1600"/>
              </a:spcBef>
              <a:spcAft>
                <a:spcPts val="1600"/>
              </a:spcAft>
              <a:buNone/>
            </a:pPr>
            <a:r>
              <a:rPr lang="en"/>
              <a:t>What do we sacrifice?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9" name="Google Shape;169;p29"/>
          <p:cNvPicPr preferRelativeResize="0"/>
          <p:nvPr/>
        </p:nvPicPr>
        <p:blipFill>
          <a:blip r:embed="rId3">
            <a:alphaModFix/>
          </a:blip>
          <a:stretch>
            <a:fillRect/>
          </a:stretch>
        </p:blipFill>
        <p:spPr>
          <a:xfrm>
            <a:off x="0" y="28575"/>
            <a:ext cx="9144000" cy="5086350"/>
          </a:xfrm>
          <a:prstGeom prst="rect">
            <a:avLst/>
          </a:prstGeom>
          <a:noFill/>
          <a:ln>
            <a:noFill/>
          </a:ln>
        </p:spPr>
      </p:pic>
      <p:sp>
        <p:nvSpPr>
          <p:cNvPr id="170" name="Google Shape;170;p29"/>
          <p:cNvSpPr txBox="1">
            <a:spLocks noGrp="1"/>
          </p:cNvSpPr>
          <p:nvPr>
            <p:ph type="title"/>
          </p:nvPr>
        </p:nvSpPr>
        <p:spPr>
          <a:xfrm>
            <a:off x="2528300" y="294925"/>
            <a:ext cx="610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What did you notice and wonder?</a:t>
            </a:r>
            <a:endParaRPr sz="2400"/>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About An Unusual Approach?</a:t>
            </a:r>
            <a:endParaRPr/>
          </a:p>
        </p:txBody>
      </p:sp>
      <p:sp>
        <p:nvSpPr>
          <p:cNvPr id="176" name="Google Shape;17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MEANS ALL</a:t>
            </a:r>
            <a:endParaRPr/>
          </a:p>
          <a:p>
            <a:pPr marL="0" lvl="0" indent="0" algn="l" rtl="0">
              <a:spcBef>
                <a:spcPts val="1600"/>
              </a:spcBef>
              <a:spcAft>
                <a:spcPts val="0"/>
              </a:spcAft>
              <a:buNone/>
            </a:pPr>
            <a:r>
              <a:rPr lang="en"/>
              <a:t>There has to be a solution.  Right?</a:t>
            </a:r>
            <a:endParaRPr/>
          </a:p>
          <a:p>
            <a:pPr marL="0" lvl="0" indent="0" algn="l" rtl="0">
              <a:spcBef>
                <a:spcPts val="1600"/>
              </a:spcBef>
              <a:spcAft>
                <a:spcPts val="0"/>
              </a:spcAft>
              <a:buNone/>
            </a:pPr>
            <a:r>
              <a:rPr lang="en"/>
              <a:t>Is the dashboard going to go away? Yes or No?</a:t>
            </a:r>
            <a:endParaRPr/>
          </a:p>
          <a:p>
            <a:pPr marL="0" lvl="0" indent="0" algn="l" rtl="0">
              <a:spcBef>
                <a:spcPts val="1600"/>
              </a:spcBef>
              <a:spcAft>
                <a:spcPts val="0"/>
              </a:spcAft>
              <a:buNone/>
            </a:pPr>
            <a:r>
              <a:rPr lang="en"/>
              <a:t>Can anyone close the achievement gap?  Is it possible?</a:t>
            </a:r>
            <a:endParaRPr/>
          </a:p>
          <a:p>
            <a:pPr marL="0" lvl="0" indent="0" algn="l" rtl="0">
              <a:spcBef>
                <a:spcPts val="1600"/>
              </a:spcBef>
              <a:spcAft>
                <a:spcPts val="0"/>
              </a:spcAft>
              <a:buNone/>
            </a:pPr>
            <a:r>
              <a:rPr lang="en"/>
              <a:t>Do you as a teacher have a fixed or growth mindset about your students?</a:t>
            </a:r>
            <a:endParaRPr/>
          </a:p>
          <a:p>
            <a:pPr marL="0" lvl="0" indent="0" algn="l" rtl="0">
              <a:spcBef>
                <a:spcPts val="1600"/>
              </a:spcBef>
              <a:spcAft>
                <a:spcPts val="1600"/>
              </a:spcAft>
              <a:buNone/>
            </a:pPr>
            <a:endParaRPr/>
          </a:p>
        </p:txBody>
      </p:sp>
      <p:pic>
        <p:nvPicPr>
          <p:cNvPr id="177" name="Google Shape;177;p30"/>
          <p:cNvPicPr preferRelativeResize="0"/>
          <p:nvPr/>
        </p:nvPicPr>
        <p:blipFill>
          <a:blip r:embed="rId3">
            <a:alphaModFix/>
          </a:blip>
          <a:stretch>
            <a:fillRect/>
          </a:stretch>
        </p:blipFill>
        <p:spPr>
          <a:xfrm>
            <a:off x="0" y="28575"/>
            <a:ext cx="9144000" cy="5086350"/>
          </a:xfrm>
          <a:prstGeom prst="rect">
            <a:avLst/>
          </a:prstGeom>
          <a:noFill/>
          <a:ln>
            <a:noFill/>
          </a:ln>
        </p:spPr>
      </p:pic>
      <p:pic>
        <p:nvPicPr>
          <p:cNvPr id="178" name="Google Shape;178;p30"/>
          <p:cNvPicPr preferRelativeResize="0"/>
          <p:nvPr/>
        </p:nvPicPr>
        <p:blipFill>
          <a:blip r:embed="rId4">
            <a:alphaModFix/>
          </a:blip>
          <a:stretch>
            <a:fillRect/>
          </a:stretch>
        </p:blipFill>
        <p:spPr>
          <a:xfrm>
            <a:off x="338138" y="95250"/>
            <a:ext cx="8467725" cy="4953000"/>
          </a:xfrm>
          <a:prstGeom prst="rect">
            <a:avLst/>
          </a:prstGeom>
          <a:noFill/>
          <a:ln>
            <a:noFill/>
          </a:ln>
        </p:spPr>
      </p:pic>
      <p:sp>
        <p:nvSpPr>
          <p:cNvPr id="179" name="Google Shape;179;p30"/>
          <p:cNvSpPr txBox="1">
            <a:spLocks noGrp="1"/>
          </p:cNvSpPr>
          <p:nvPr>
            <p:ph type="title"/>
          </p:nvPr>
        </p:nvSpPr>
        <p:spPr>
          <a:xfrm>
            <a:off x="2544100" y="192225"/>
            <a:ext cx="610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What did you notice and wonder?</a:t>
            </a:r>
            <a:endParaRPr sz="2400"/>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ctrTitle"/>
          </p:nvPr>
        </p:nvSpPr>
        <p:spPr>
          <a:xfrm>
            <a:off x="1473356" y="1244532"/>
            <a:ext cx="6858000" cy="932625"/>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lt1"/>
              </a:buClr>
              <a:buFont typeface="Century Gothic"/>
              <a:buNone/>
            </a:pPr>
            <a:r>
              <a:rPr lang="en" sz="2400"/>
              <a:t>Distance From Standard and The </a:t>
            </a:r>
            <a:endParaRPr sz="2400"/>
          </a:p>
          <a:p>
            <a:pPr marL="0" marR="0" lvl="0" indent="0" algn="ctr" rtl="0">
              <a:lnSpc>
                <a:spcPct val="90000"/>
              </a:lnSpc>
              <a:spcBef>
                <a:spcPts val="0"/>
              </a:spcBef>
              <a:spcAft>
                <a:spcPts val="0"/>
              </a:spcAft>
              <a:buClr>
                <a:schemeClr val="lt1"/>
              </a:buClr>
              <a:buFont typeface="Century Gothic"/>
              <a:buNone/>
            </a:pPr>
            <a:r>
              <a:rPr lang="en" sz="2400"/>
              <a:t>California Dashboard</a:t>
            </a:r>
            <a:endParaRPr sz="2400"/>
          </a:p>
        </p:txBody>
      </p:sp>
      <p:pic>
        <p:nvPicPr>
          <p:cNvPr id="186" name="Google Shape;186;p31" descr="SJUSD Logo Transparent.png"/>
          <p:cNvPicPr preferRelativeResize="0"/>
          <p:nvPr/>
        </p:nvPicPr>
        <p:blipFill>
          <a:blip r:embed="rId3">
            <a:alphaModFix/>
          </a:blip>
          <a:stretch>
            <a:fillRect/>
          </a:stretch>
        </p:blipFill>
        <p:spPr>
          <a:xfrm>
            <a:off x="3601528" y="-65259"/>
            <a:ext cx="1940943" cy="124453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064789" y="273844"/>
            <a:ext cx="5450625" cy="246825"/>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1100"/>
              <a:t>Dashboard - Academic Indicator</a:t>
            </a:r>
            <a:endParaRPr sz="1100"/>
          </a:p>
        </p:txBody>
      </p:sp>
      <p:sp>
        <p:nvSpPr>
          <p:cNvPr id="193" name="Google Shape;193;p32"/>
          <p:cNvSpPr txBox="1"/>
          <p:nvPr/>
        </p:nvSpPr>
        <p:spPr>
          <a:xfrm>
            <a:off x="0" y="744300"/>
            <a:ext cx="4600800" cy="3654900"/>
          </a:xfrm>
          <a:prstGeom prst="rect">
            <a:avLst/>
          </a:prstGeom>
          <a:noFill/>
          <a:ln>
            <a:noFill/>
          </a:ln>
        </p:spPr>
        <p:txBody>
          <a:bodyPr spcFirstLastPara="1" wrap="square" lIns="68575" tIns="68575" rIns="68575" bIns="68575" anchor="ctr" anchorCtr="0">
            <a:noAutofit/>
          </a:bodyPr>
          <a:lstStyle/>
          <a:p>
            <a:pPr marL="228600" lvl="0" indent="-241300" algn="l" rtl="0">
              <a:lnSpc>
                <a:spcPct val="120000"/>
              </a:lnSpc>
              <a:spcBef>
                <a:spcPts val="0"/>
              </a:spcBef>
              <a:spcAft>
                <a:spcPts val="0"/>
              </a:spcAft>
              <a:buClr>
                <a:srgbClr val="ED8428"/>
              </a:buClr>
              <a:buSzPts val="1400"/>
              <a:buFont typeface="Montserrat"/>
              <a:buChar char="◼"/>
            </a:pPr>
            <a:r>
              <a:rPr lang="en" sz="1400" b="1">
                <a:solidFill>
                  <a:srgbClr val="354052"/>
                </a:solidFill>
                <a:latin typeface="Roboto"/>
                <a:ea typeface="Roboto"/>
                <a:cs typeface="Roboto"/>
                <a:sym typeface="Roboto"/>
              </a:rPr>
              <a:t>All Students</a:t>
            </a:r>
            <a:endParaRPr sz="1400" b="1">
              <a:solidFill>
                <a:srgbClr val="354052"/>
              </a:solidFill>
              <a:latin typeface="Roboto"/>
              <a:ea typeface="Roboto"/>
              <a:cs typeface="Roboto"/>
              <a:sym typeface="Roboto"/>
            </a:endParaRPr>
          </a:p>
          <a:p>
            <a:pPr marL="228600" lvl="0" indent="0" algn="l" rtl="0">
              <a:lnSpc>
                <a:spcPct val="166666"/>
              </a:lnSpc>
              <a:spcBef>
                <a:spcPts val="300"/>
              </a:spcBef>
              <a:spcAft>
                <a:spcPts val="0"/>
              </a:spcAft>
              <a:buNone/>
            </a:pPr>
            <a:r>
              <a:rPr lang="en" sz="1100">
                <a:solidFill>
                  <a:srgbClr val="354052"/>
                </a:solidFill>
                <a:latin typeface="Roboto"/>
                <a:ea typeface="Roboto"/>
                <a:cs typeface="Roboto"/>
                <a:sym typeface="Roboto"/>
              </a:rPr>
              <a:t>Explore how well students are meeting grade-level standards on the English Language Arts and Mathematic assessments. This measure is based on student performance on the Smarter Balanced Summative Assessment, which is taken annually by students in grades 3–8 and grade 11.</a:t>
            </a:r>
            <a:endParaRPr sz="1100">
              <a:solidFill>
                <a:srgbClr val="354052"/>
              </a:solidFill>
              <a:latin typeface="Roboto"/>
              <a:ea typeface="Roboto"/>
              <a:cs typeface="Roboto"/>
              <a:sym typeface="Roboto"/>
            </a:endParaRPr>
          </a:p>
          <a:p>
            <a:pPr marL="228600" lvl="0" indent="0" algn="l" rtl="0">
              <a:spcBef>
                <a:spcPts val="0"/>
              </a:spcBef>
              <a:spcAft>
                <a:spcPts val="0"/>
              </a:spcAft>
              <a:buNone/>
            </a:pPr>
            <a:endParaRPr sz="1800"/>
          </a:p>
        </p:txBody>
      </p:sp>
      <p:pic>
        <p:nvPicPr>
          <p:cNvPr id="194" name="Google Shape;194;p32"/>
          <p:cNvPicPr preferRelativeResize="0"/>
          <p:nvPr/>
        </p:nvPicPr>
        <p:blipFill>
          <a:blip r:embed="rId3">
            <a:alphaModFix/>
          </a:blip>
          <a:stretch>
            <a:fillRect/>
          </a:stretch>
        </p:blipFill>
        <p:spPr>
          <a:xfrm>
            <a:off x="4645772" y="1760419"/>
            <a:ext cx="1893094" cy="2121694"/>
          </a:xfrm>
          <a:prstGeom prst="rect">
            <a:avLst/>
          </a:prstGeom>
          <a:noFill/>
          <a:ln>
            <a:noFill/>
          </a:ln>
        </p:spPr>
      </p:pic>
      <p:pic>
        <p:nvPicPr>
          <p:cNvPr id="195" name="Google Shape;195;p32"/>
          <p:cNvPicPr preferRelativeResize="0"/>
          <p:nvPr/>
        </p:nvPicPr>
        <p:blipFill>
          <a:blip r:embed="rId4">
            <a:alphaModFix/>
          </a:blip>
          <a:stretch>
            <a:fillRect/>
          </a:stretch>
        </p:blipFill>
        <p:spPr>
          <a:xfrm>
            <a:off x="6607997" y="1767563"/>
            <a:ext cx="1921669" cy="2107406"/>
          </a:xfrm>
          <a:prstGeom prst="rect">
            <a:avLst/>
          </a:prstGeom>
          <a:noFill/>
          <a:ln>
            <a:noFill/>
          </a:ln>
        </p:spPr>
      </p:pic>
      <p:sp>
        <p:nvSpPr>
          <p:cNvPr id="196" name="Google Shape;196;p32"/>
          <p:cNvSpPr txBox="1"/>
          <p:nvPr/>
        </p:nvSpPr>
        <p:spPr>
          <a:xfrm>
            <a:off x="4645744" y="1009950"/>
            <a:ext cx="1893150" cy="677925"/>
          </a:xfrm>
          <a:prstGeom prst="rect">
            <a:avLst/>
          </a:prstGeom>
          <a:solidFill>
            <a:srgbClr val="F2A822"/>
          </a:solidFill>
          <a:ln w="1905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900" b="1">
                <a:solidFill>
                  <a:schemeClr val="lt1"/>
                </a:solidFill>
                <a:latin typeface="Century Gothic"/>
                <a:ea typeface="Century Gothic"/>
                <a:cs typeface="Century Gothic"/>
                <a:sym typeface="Century Gothic"/>
              </a:rPr>
              <a:t>English Language Arts</a:t>
            </a:r>
            <a:endParaRPr sz="1100"/>
          </a:p>
        </p:txBody>
      </p:sp>
      <p:sp>
        <p:nvSpPr>
          <p:cNvPr id="197" name="Google Shape;197;p32"/>
          <p:cNvSpPr txBox="1"/>
          <p:nvPr/>
        </p:nvSpPr>
        <p:spPr>
          <a:xfrm>
            <a:off x="6622256" y="1046006"/>
            <a:ext cx="1893150" cy="641925"/>
          </a:xfrm>
          <a:prstGeom prst="rect">
            <a:avLst/>
          </a:prstGeom>
          <a:solidFill>
            <a:srgbClr val="F2A822"/>
          </a:solidFill>
          <a:ln w="19050" cap="flat" cmpd="sng">
            <a:solidFill>
              <a:srgbClr val="F2A82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900" b="1">
                <a:solidFill>
                  <a:schemeClr val="lt1"/>
                </a:solidFill>
                <a:latin typeface="Century Gothic"/>
                <a:ea typeface="Century Gothic"/>
                <a:cs typeface="Century Gothic"/>
                <a:sym typeface="Century Gothic"/>
              </a:rPr>
              <a:t>Mathematics</a:t>
            </a:r>
            <a:endParaRPr sz="1100"/>
          </a:p>
        </p:txBody>
      </p:sp>
      <p:sp>
        <p:nvSpPr>
          <p:cNvPr id="198" name="Google Shape;198;p32"/>
          <p:cNvSpPr/>
          <p:nvPr/>
        </p:nvSpPr>
        <p:spPr>
          <a:xfrm>
            <a:off x="4663238" y="3090750"/>
            <a:ext cx="1975275" cy="495675"/>
          </a:xfrm>
          <a:prstGeom prst="ellipse">
            <a:avLst/>
          </a:prstGeom>
          <a:noFill/>
          <a:ln w="9525" cap="flat" cmpd="sng">
            <a:solidFill>
              <a:srgbClr val="006E97"/>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p32"/>
          <p:cNvSpPr/>
          <p:nvPr/>
        </p:nvSpPr>
        <p:spPr>
          <a:xfrm>
            <a:off x="6669506" y="3121725"/>
            <a:ext cx="1893150" cy="464625"/>
          </a:xfrm>
          <a:prstGeom prst="ellipse">
            <a:avLst/>
          </a:prstGeom>
          <a:noFill/>
          <a:ln w="9525" cap="flat" cmpd="sng">
            <a:solidFill>
              <a:srgbClr val="65914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064789" y="273844"/>
            <a:ext cx="5450625" cy="246825"/>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1100"/>
              <a:t>Distance From Standard - DFS</a:t>
            </a:r>
            <a:endParaRPr sz="1100"/>
          </a:p>
        </p:txBody>
      </p:sp>
      <p:sp>
        <p:nvSpPr>
          <p:cNvPr id="206" name="Google Shape;206;p33"/>
          <p:cNvSpPr txBox="1"/>
          <p:nvPr/>
        </p:nvSpPr>
        <p:spPr>
          <a:xfrm>
            <a:off x="109125" y="884363"/>
            <a:ext cx="8241525" cy="3835575"/>
          </a:xfrm>
          <a:prstGeom prst="rect">
            <a:avLst/>
          </a:prstGeom>
          <a:noFill/>
          <a:ln>
            <a:noFill/>
          </a:ln>
        </p:spPr>
        <p:txBody>
          <a:bodyPr spcFirstLastPara="1" wrap="square" lIns="68575" tIns="34275" rIns="68575" bIns="34275" anchor="t" anchorCtr="0">
            <a:noAutofit/>
          </a:bodyPr>
          <a:lstStyle/>
          <a:p>
            <a:pPr marL="342900" lvl="0" indent="-254000" algn="l" rtl="0">
              <a:lnSpc>
                <a:spcPct val="200000"/>
              </a:lnSpc>
              <a:spcBef>
                <a:spcPts val="700"/>
              </a:spcBef>
              <a:spcAft>
                <a:spcPts val="0"/>
              </a:spcAft>
              <a:buClr>
                <a:srgbClr val="3D3D3D"/>
              </a:buClr>
              <a:buSzPts val="1400"/>
              <a:buFont typeface="Montserrat"/>
              <a:buChar char="●"/>
            </a:pPr>
            <a:r>
              <a:rPr lang="en" sz="1400">
                <a:solidFill>
                  <a:srgbClr val="3D3D3D"/>
                </a:solidFill>
                <a:latin typeface="Montserrat"/>
                <a:ea typeface="Montserrat"/>
                <a:cs typeface="Montserrat"/>
                <a:sym typeface="Montserrat"/>
              </a:rPr>
              <a:t>DFS represents the distance between a student’s score on the SBAC and the </a:t>
            </a:r>
            <a:r>
              <a:rPr lang="en" sz="1400" b="1">
                <a:solidFill>
                  <a:srgbClr val="3D3D3D"/>
                </a:solidFill>
                <a:latin typeface="Montserrat"/>
                <a:ea typeface="Montserrat"/>
                <a:cs typeface="Montserrat"/>
                <a:sym typeface="Montserrat"/>
              </a:rPr>
              <a:t>Standard Met</a:t>
            </a:r>
            <a:r>
              <a:rPr lang="en" sz="1400">
                <a:solidFill>
                  <a:srgbClr val="3D3D3D"/>
                </a:solidFill>
                <a:latin typeface="Montserrat"/>
                <a:ea typeface="Montserrat"/>
                <a:cs typeface="Montserrat"/>
                <a:sym typeface="Montserrat"/>
              </a:rPr>
              <a:t> Achievement Level threshold. </a:t>
            </a:r>
            <a:endParaRPr sz="1400">
              <a:solidFill>
                <a:srgbClr val="3D3D3D"/>
              </a:solidFill>
              <a:latin typeface="Montserrat"/>
              <a:ea typeface="Montserrat"/>
              <a:cs typeface="Montserrat"/>
              <a:sym typeface="Montserrat"/>
            </a:endParaRPr>
          </a:p>
          <a:p>
            <a:pPr marL="342900" lvl="0" indent="-254000" algn="l" rtl="0">
              <a:lnSpc>
                <a:spcPct val="200000"/>
              </a:lnSpc>
              <a:spcBef>
                <a:spcPts val="0"/>
              </a:spcBef>
              <a:spcAft>
                <a:spcPts val="0"/>
              </a:spcAft>
              <a:buClr>
                <a:srgbClr val="3D3D3D"/>
              </a:buClr>
              <a:buSzPts val="1400"/>
              <a:buFont typeface="Montserrat"/>
              <a:buChar char="●"/>
            </a:pPr>
            <a:r>
              <a:rPr lang="en" sz="1400">
                <a:solidFill>
                  <a:srgbClr val="3D3D3D"/>
                </a:solidFill>
                <a:latin typeface="Montserrat"/>
                <a:ea typeface="Montserrat"/>
                <a:cs typeface="Montserrat"/>
                <a:sym typeface="Montserrat"/>
              </a:rPr>
              <a:t>This is also know in our circles as </a:t>
            </a:r>
            <a:r>
              <a:rPr lang="en" sz="1400" b="1">
                <a:solidFill>
                  <a:srgbClr val="3D3D3D"/>
                </a:solidFill>
                <a:latin typeface="Montserrat"/>
                <a:ea typeface="Montserrat"/>
                <a:cs typeface="Montserrat"/>
                <a:sym typeface="Montserrat"/>
              </a:rPr>
              <a:t>Level 3</a:t>
            </a:r>
            <a:r>
              <a:rPr lang="en" sz="1400">
                <a:solidFill>
                  <a:srgbClr val="3D3D3D"/>
                </a:solidFill>
                <a:latin typeface="Montserrat"/>
                <a:ea typeface="Montserrat"/>
                <a:cs typeface="Montserrat"/>
                <a:sym typeface="Montserrat"/>
              </a:rPr>
              <a:t>.</a:t>
            </a:r>
            <a:endParaRPr sz="1400">
              <a:solidFill>
                <a:srgbClr val="3D3D3D"/>
              </a:solidFill>
              <a:latin typeface="Montserrat"/>
              <a:ea typeface="Montserrat"/>
              <a:cs typeface="Montserrat"/>
              <a:sym typeface="Montserrat"/>
            </a:endParaRPr>
          </a:p>
          <a:p>
            <a:pPr marL="342900" lvl="0" indent="-254000" algn="l" rtl="0">
              <a:lnSpc>
                <a:spcPct val="200000"/>
              </a:lnSpc>
              <a:spcBef>
                <a:spcPts val="0"/>
              </a:spcBef>
              <a:spcAft>
                <a:spcPts val="0"/>
              </a:spcAft>
              <a:buClr>
                <a:srgbClr val="3D3D3D"/>
              </a:buClr>
              <a:buSzPts val="1400"/>
              <a:buFont typeface="Montserrat"/>
              <a:buChar char="●"/>
            </a:pPr>
            <a:r>
              <a:rPr lang="en" sz="1400">
                <a:solidFill>
                  <a:srgbClr val="3D3D3D"/>
                </a:solidFill>
                <a:latin typeface="Montserrat"/>
                <a:ea typeface="Montserrat"/>
                <a:cs typeface="Montserrat"/>
                <a:sym typeface="Montserrat"/>
              </a:rPr>
              <a:t>Scale Scores are assigned for each testing Grade. The standard met is considered the lowest score for </a:t>
            </a:r>
            <a:r>
              <a:rPr lang="en" sz="1400" b="1">
                <a:solidFill>
                  <a:srgbClr val="3D3D3D"/>
                </a:solidFill>
                <a:latin typeface="Montserrat"/>
                <a:ea typeface="Montserrat"/>
                <a:cs typeface="Montserrat"/>
                <a:sym typeface="Montserrat"/>
              </a:rPr>
              <a:t>Standard Met</a:t>
            </a:r>
            <a:r>
              <a:rPr lang="en" sz="1400">
                <a:solidFill>
                  <a:srgbClr val="3D3D3D"/>
                </a:solidFill>
                <a:latin typeface="Montserrat"/>
                <a:ea typeface="Montserrat"/>
                <a:cs typeface="Montserrat"/>
                <a:sym typeface="Montserrat"/>
              </a:rPr>
              <a:t>.</a:t>
            </a:r>
            <a:endParaRPr sz="1400">
              <a:solidFill>
                <a:srgbClr val="3D3D3D"/>
              </a:solidFill>
              <a:latin typeface="Montserrat"/>
              <a:ea typeface="Montserrat"/>
              <a:cs typeface="Montserrat"/>
              <a:sym typeface="Montserrat"/>
            </a:endParaRPr>
          </a:p>
          <a:p>
            <a:pPr marL="342900" lvl="0" indent="-254000" algn="l" rtl="0">
              <a:lnSpc>
                <a:spcPct val="200000"/>
              </a:lnSpc>
              <a:spcBef>
                <a:spcPts val="0"/>
              </a:spcBef>
              <a:spcAft>
                <a:spcPts val="0"/>
              </a:spcAft>
              <a:buClr>
                <a:srgbClr val="3D3D3D"/>
              </a:buClr>
              <a:buSzPts val="1400"/>
              <a:buFont typeface="Montserrat"/>
              <a:buChar char="●"/>
            </a:pPr>
            <a:r>
              <a:rPr lang="en" sz="1400">
                <a:solidFill>
                  <a:srgbClr val="3D3D3D"/>
                </a:solidFill>
                <a:latin typeface="Montserrat"/>
                <a:ea typeface="Montserrat"/>
                <a:cs typeface="Montserrat"/>
                <a:sym typeface="Montserrat"/>
              </a:rPr>
              <a:t>DFS reporting is first calculated for each individual student and then aggregated into a school or district overall score. </a:t>
            </a:r>
            <a:endParaRPr sz="1400">
              <a:solidFill>
                <a:srgbClr val="3D3D3D"/>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064789" y="273844"/>
            <a:ext cx="5450625" cy="246825"/>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1100"/>
              <a:t>Example: Distance From Standard</a:t>
            </a:r>
            <a:endParaRPr sz="1100"/>
          </a:p>
        </p:txBody>
      </p:sp>
      <p:pic>
        <p:nvPicPr>
          <p:cNvPr id="213" name="Google Shape;213;p34"/>
          <p:cNvPicPr preferRelativeResize="0"/>
          <p:nvPr/>
        </p:nvPicPr>
        <p:blipFill>
          <a:blip r:embed="rId3">
            <a:alphaModFix/>
          </a:blip>
          <a:stretch>
            <a:fillRect/>
          </a:stretch>
        </p:blipFill>
        <p:spPr>
          <a:xfrm>
            <a:off x="397200" y="815306"/>
            <a:ext cx="4143375" cy="1464469"/>
          </a:xfrm>
          <a:prstGeom prst="rect">
            <a:avLst/>
          </a:prstGeom>
          <a:noFill/>
          <a:ln>
            <a:noFill/>
          </a:ln>
        </p:spPr>
      </p:pic>
      <p:pic>
        <p:nvPicPr>
          <p:cNvPr id="214" name="Google Shape;214;p34"/>
          <p:cNvPicPr preferRelativeResize="0"/>
          <p:nvPr/>
        </p:nvPicPr>
        <p:blipFill>
          <a:blip r:embed="rId4">
            <a:alphaModFix/>
          </a:blip>
          <a:stretch>
            <a:fillRect/>
          </a:stretch>
        </p:blipFill>
        <p:spPr>
          <a:xfrm>
            <a:off x="4673475" y="2279775"/>
            <a:ext cx="4239707" cy="2505281"/>
          </a:xfrm>
          <a:prstGeom prst="rect">
            <a:avLst/>
          </a:prstGeom>
          <a:noFill/>
          <a:ln>
            <a:noFill/>
          </a:ln>
        </p:spPr>
      </p:pic>
      <p:sp>
        <p:nvSpPr>
          <p:cNvPr id="215" name="Google Shape;215;p34"/>
          <p:cNvSpPr txBox="1"/>
          <p:nvPr/>
        </p:nvSpPr>
        <p:spPr>
          <a:xfrm>
            <a:off x="512194" y="2928844"/>
            <a:ext cx="3946050" cy="1010025"/>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u="sng">
                <a:solidFill>
                  <a:srgbClr val="4B2464"/>
                </a:solidFill>
              </a:rPr>
              <a:t>Student scoring example</a:t>
            </a:r>
            <a:endParaRPr sz="1800" b="1" u="sng">
              <a:solidFill>
                <a:srgbClr val="4B2464"/>
              </a:solidFill>
            </a:endParaRPr>
          </a:p>
        </p:txBody>
      </p:sp>
      <p:sp>
        <p:nvSpPr>
          <p:cNvPr id="216" name="Google Shape;216;p34"/>
          <p:cNvSpPr/>
          <p:nvPr/>
        </p:nvSpPr>
        <p:spPr>
          <a:xfrm>
            <a:off x="3967631" y="3397744"/>
            <a:ext cx="670950" cy="144225"/>
          </a:xfrm>
          <a:prstGeom prst="rightArrow">
            <a:avLst>
              <a:gd name="adj1" fmla="val 50000"/>
              <a:gd name="adj2" fmla="val 50000"/>
            </a:avLst>
          </a:prstGeom>
          <a:solidFill>
            <a:srgbClr val="65914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 name="Google Shape;217;p34"/>
          <p:cNvSpPr txBox="1"/>
          <p:nvPr/>
        </p:nvSpPr>
        <p:spPr>
          <a:xfrm>
            <a:off x="4638581" y="1042519"/>
            <a:ext cx="3946050" cy="1010025"/>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u="sng">
                <a:solidFill>
                  <a:srgbClr val="006E97"/>
                </a:solidFill>
              </a:rPr>
              <a:t>Scale Score example</a:t>
            </a:r>
            <a:endParaRPr sz="1800" b="1" u="sng">
              <a:solidFill>
                <a:srgbClr val="006E97"/>
              </a:solidFill>
            </a:endParaRPr>
          </a:p>
        </p:txBody>
      </p:sp>
      <p:sp>
        <p:nvSpPr>
          <p:cNvPr id="218" name="Google Shape;218;p34"/>
          <p:cNvSpPr/>
          <p:nvPr/>
        </p:nvSpPr>
        <p:spPr>
          <a:xfrm>
            <a:off x="4609669" y="1507706"/>
            <a:ext cx="779175" cy="144225"/>
          </a:xfrm>
          <a:prstGeom prst="leftArrow">
            <a:avLst>
              <a:gd name="adj1" fmla="val 50000"/>
              <a:gd name="adj2" fmla="val 50000"/>
            </a:avLst>
          </a:prstGeom>
          <a:solidFill>
            <a:srgbClr val="ED842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lifornia School Dashboard - Let the Conversations Begin">
            <a:hlinkClick r:id="" action="ppaction://media"/>
            <a:extLst>
              <a:ext uri="{FF2B5EF4-FFF2-40B4-BE49-F238E27FC236}">
                <a16:creationId xmlns:a16="http://schemas.microsoft.com/office/drawing/2014/main" id="{9B7E6FCE-1D4E-4B3E-9969-67F2719B20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55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3064789" y="273844"/>
            <a:ext cx="5450700" cy="2469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a:t>We Need a Good Recipe</a:t>
            </a:r>
            <a:endParaRPr/>
          </a:p>
        </p:txBody>
      </p:sp>
      <p:pic>
        <p:nvPicPr>
          <p:cNvPr id="224" name="Google Shape;224;p35"/>
          <p:cNvPicPr preferRelativeResize="0"/>
          <p:nvPr/>
        </p:nvPicPr>
        <p:blipFill>
          <a:blip r:embed="rId3">
            <a:alphaModFix/>
          </a:blip>
          <a:stretch>
            <a:fillRect/>
          </a:stretch>
        </p:blipFill>
        <p:spPr>
          <a:xfrm>
            <a:off x="524475" y="933300"/>
            <a:ext cx="3457326" cy="3798275"/>
          </a:xfrm>
          <a:prstGeom prst="rect">
            <a:avLst/>
          </a:prstGeom>
          <a:noFill/>
          <a:ln>
            <a:noFill/>
          </a:ln>
        </p:spPr>
      </p:pic>
      <p:pic>
        <p:nvPicPr>
          <p:cNvPr id="225" name="Google Shape;225;p35"/>
          <p:cNvPicPr preferRelativeResize="0"/>
          <p:nvPr/>
        </p:nvPicPr>
        <p:blipFill>
          <a:blip r:embed="rId4">
            <a:alphaModFix/>
          </a:blip>
          <a:stretch>
            <a:fillRect/>
          </a:stretch>
        </p:blipFill>
        <p:spPr>
          <a:xfrm>
            <a:off x="4129426" y="933294"/>
            <a:ext cx="4904700" cy="3677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fade">
                                      <p:cBhvr>
                                        <p:cTn id="11"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311700" y="2072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Recipe to Make Improvements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311700" y="13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Key Ingredients-</a:t>
            </a:r>
            <a:r>
              <a:rPr lang="en-US" dirty="0"/>
              <a:t>Beyond the Content</a:t>
            </a:r>
            <a:endParaRPr dirty="0"/>
          </a:p>
        </p:txBody>
      </p:sp>
      <p:graphicFrame>
        <p:nvGraphicFramePr>
          <p:cNvPr id="236" name="Google Shape;236;p37"/>
          <p:cNvGraphicFramePr/>
          <p:nvPr>
            <p:extLst>
              <p:ext uri="{D42A27DB-BD31-4B8C-83A1-F6EECF244321}">
                <p14:modId xmlns:p14="http://schemas.microsoft.com/office/powerpoint/2010/main" val="205255929"/>
              </p:ext>
            </p:extLst>
          </p:nvPr>
        </p:nvGraphicFramePr>
        <p:xfrm>
          <a:off x="463775" y="793575"/>
          <a:ext cx="7239000" cy="3597563"/>
        </p:xfrm>
        <a:graphic>
          <a:graphicData uri="http://schemas.openxmlformats.org/drawingml/2006/table">
            <a:tbl>
              <a:tblPr>
                <a:noFill/>
                <a:tableStyleId>{9DD177F4-BBEB-4BA4-A391-AA23CD947484}</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00000"/>
                        </a:lnSpc>
                        <a:spcBef>
                          <a:spcPts val="0"/>
                        </a:spcBef>
                        <a:spcAft>
                          <a:spcPts val="0"/>
                        </a:spcAft>
                        <a:buNone/>
                      </a:pPr>
                      <a:r>
                        <a:rPr lang="en" dirty="0"/>
                        <a:t>Orientation (On-boarding)</a:t>
                      </a:r>
                      <a:endParaRPr dirty="0"/>
                    </a:p>
                    <a:p>
                      <a:pPr marL="0" lvl="0" indent="0" algn="l" rtl="0">
                        <a:lnSpc>
                          <a:spcPct val="100000"/>
                        </a:lnSpc>
                        <a:spcBef>
                          <a:spcPts val="0"/>
                        </a:spcBef>
                        <a:spcAft>
                          <a:spcPts val="0"/>
                        </a:spcAft>
                        <a:buNone/>
                      </a:pPr>
                      <a:r>
                        <a:rPr lang="en" dirty="0"/>
                        <a:t>Growth Mindset</a:t>
                      </a:r>
                      <a:endParaRPr dirty="0"/>
                    </a:p>
                    <a:p>
                      <a:pPr marL="0" lvl="0" indent="0" algn="l" rtl="0">
                        <a:lnSpc>
                          <a:spcPct val="100000"/>
                        </a:lnSpc>
                        <a:spcBef>
                          <a:spcPts val="0"/>
                        </a:spcBef>
                        <a:spcAft>
                          <a:spcPts val="0"/>
                        </a:spcAft>
                        <a:buNone/>
                      </a:pPr>
                      <a:r>
                        <a:rPr lang="en" dirty="0"/>
                        <a:t>Fixed Mindset</a:t>
                      </a:r>
                      <a:endParaRPr dirty="0"/>
                    </a:p>
                    <a:p>
                      <a:pPr marL="0" lvl="0" indent="0" algn="l" rtl="0">
                        <a:lnSpc>
                          <a:spcPct val="100000"/>
                        </a:lnSpc>
                        <a:spcBef>
                          <a:spcPts val="0"/>
                        </a:spcBef>
                        <a:spcAft>
                          <a:spcPts val="0"/>
                        </a:spcAft>
                        <a:buNone/>
                      </a:pPr>
                      <a:r>
                        <a:rPr lang="en" dirty="0"/>
                        <a:t>Learning Styles</a:t>
                      </a:r>
                      <a:endParaRPr dirty="0"/>
                    </a:p>
                    <a:p>
                      <a:pPr marL="0" lvl="0" indent="0" algn="l" rtl="0">
                        <a:lnSpc>
                          <a:spcPct val="100000"/>
                        </a:lnSpc>
                        <a:spcBef>
                          <a:spcPts val="0"/>
                        </a:spcBef>
                        <a:spcAft>
                          <a:spcPts val="0"/>
                        </a:spcAft>
                        <a:buNone/>
                      </a:pPr>
                      <a:r>
                        <a:rPr lang="en" dirty="0"/>
                        <a:t>Diagnostic Testing</a:t>
                      </a:r>
                      <a:endParaRPr dirty="0"/>
                    </a:p>
                    <a:p>
                      <a:pPr marL="0" lvl="0" indent="0" algn="l" rtl="0">
                        <a:lnSpc>
                          <a:spcPct val="100000"/>
                        </a:lnSpc>
                        <a:spcBef>
                          <a:spcPts val="0"/>
                        </a:spcBef>
                        <a:spcAft>
                          <a:spcPts val="0"/>
                        </a:spcAft>
                        <a:buNone/>
                      </a:pPr>
                      <a:r>
                        <a:rPr lang="en" dirty="0"/>
                        <a:t>Embedded Expository Writing</a:t>
                      </a:r>
                      <a:endParaRPr dirty="0"/>
                    </a:p>
                    <a:p>
                      <a:pPr marL="0" lvl="0" indent="0" algn="l" rtl="0">
                        <a:lnSpc>
                          <a:spcPct val="100000"/>
                        </a:lnSpc>
                        <a:spcBef>
                          <a:spcPts val="0"/>
                        </a:spcBef>
                        <a:spcAft>
                          <a:spcPts val="0"/>
                        </a:spcAft>
                        <a:buNone/>
                      </a:pPr>
                      <a:r>
                        <a:rPr lang="en" dirty="0"/>
                        <a:t>Close Reading Strategies</a:t>
                      </a:r>
                      <a:endParaRPr dirty="0"/>
                    </a:p>
                    <a:p>
                      <a:pPr marL="0" lvl="0" indent="0" algn="l" rtl="0">
                        <a:lnSpc>
                          <a:spcPct val="100000"/>
                        </a:lnSpc>
                        <a:spcBef>
                          <a:spcPts val="0"/>
                        </a:spcBef>
                        <a:spcAft>
                          <a:spcPts val="0"/>
                        </a:spcAft>
                        <a:buNone/>
                      </a:pPr>
                      <a:r>
                        <a:rPr lang="en" dirty="0"/>
                        <a:t>Performance Task Solving Strategies</a:t>
                      </a:r>
                      <a:endParaRPr dirty="0"/>
                    </a:p>
                    <a:p>
                      <a:pPr marL="0" lvl="0" indent="0" algn="l" rtl="0">
                        <a:lnSpc>
                          <a:spcPct val="100000"/>
                        </a:lnSpc>
                        <a:spcBef>
                          <a:spcPts val="0"/>
                        </a:spcBef>
                        <a:spcAft>
                          <a:spcPts val="0"/>
                        </a:spcAft>
                        <a:buNone/>
                      </a:pPr>
                      <a:r>
                        <a:rPr lang="en" dirty="0"/>
                        <a:t>Universal Design Tools</a:t>
                      </a:r>
                      <a:endParaRPr dirty="0"/>
                    </a:p>
                    <a:p>
                      <a:pPr marL="0" lvl="0" indent="0" algn="l" rtl="0">
                        <a:lnSpc>
                          <a:spcPct val="100000"/>
                        </a:lnSpc>
                        <a:spcBef>
                          <a:spcPts val="0"/>
                        </a:spcBef>
                        <a:spcAft>
                          <a:spcPts val="0"/>
                        </a:spcAft>
                        <a:buNone/>
                      </a:pPr>
                      <a:r>
                        <a:rPr lang="en" dirty="0"/>
                        <a:t>Student Feedback</a:t>
                      </a:r>
                      <a:endParaRPr dirty="0"/>
                    </a:p>
                    <a:p>
                      <a:pPr marL="0" lvl="0" indent="0" algn="l" rtl="0">
                        <a:lnSpc>
                          <a:spcPct val="100000"/>
                        </a:lnSpc>
                        <a:spcBef>
                          <a:spcPts val="0"/>
                        </a:spcBef>
                        <a:spcAft>
                          <a:spcPts val="0"/>
                        </a:spcAft>
                        <a:buNone/>
                      </a:pPr>
                      <a:r>
                        <a:rPr lang="en" dirty="0"/>
                        <a:t>Formative Assessments</a:t>
                      </a:r>
                      <a:endParaRPr dirty="0"/>
                    </a:p>
                    <a:p>
                      <a:pPr marL="0" lvl="0" indent="0" algn="l" rtl="0">
                        <a:lnSpc>
                          <a:spcPct val="100000"/>
                        </a:lnSpc>
                        <a:spcBef>
                          <a:spcPts val="0"/>
                        </a:spcBef>
                        <a:spcAft>
                          <a:spcPts val="0"/>
                        </a:spcAft>
                        <a:buNone/>
                      </a:pPr>
                      <a:r>
                        <a:rPr lang="en" dirty="0"/>
                        <a:t>Practice and Training Tests</a:t>
                      </a:r>
                      <a:endParaRPr dirty="0"/>
                    </a:p>
                    <a:p>
                      <a:pPr marL="0" lvl="0" indent="0" algn="l" rtl="0">
                        <a:lnSpc>
                          <a:spcPct val="100000"/>
                        </a:lnSpc>
                        <a:spcBef>
                          <a:spcPts val="0"/>
                        </a:spcBef>
                        <a:spcAft>
                          <a:spcPts val="0"/>
                        </a:spcAft>
                        <a:buNone/>
                      </a:pPr>
                      <a:r>
                        <a:rPr lang="en" dirty="0"/>
                        <a:t>School Calendar</a:t>
                      </a:r>
                    </a:p>
                    <a:p>
                      <a:pPr marL="0" lvl="0" indent="0" algn="l" rtl="0">
                        <a:lnSpc>
                          <a:spcPct val="100000"/>
                        </a:lnSpc>
                        <a:spcBef>
                          <a:spcPts val="0"/>
                        </a:spcBef>
                        <a:spcAft>
                          <a:spcPts val="0"/>
                        </a:spcAft>
                        <a:buNone/>
                      </a:pPr>
                      <a:r>
                        <a:rPr lang="en" dirty="0"/>
                        <a:t>Problem-Based Learn</a:t>
                      </a:r>
                      <a:r>
                        <a:rPr lang="en-US" dirty="0" err="1"/>
                        <a:t>ing</a:t>
                      </a:r>
                      <a:endParaRPr dirty="0"/>
                    </a:p>
                    <a:p>
                      <a:pPr marL="0" lvl="0" indent="0" algn="l" rtl="0">
                        <a:lnSpc>
                          <a:spcPct val="115000"/>
                        </a:lnSpc>
                        <a:spcBef>
                          <a:spcPts val="1600"/>
                        </a:spcBef>
                        <a:spcAft>
                          <a:spcPts val="1600"/>
                        </a:spcAft>
                        <a:buNone/>
                      </a:pPr>
                      <a:endParaRPr dirty="0"/>
                    </a:p>
                  </a:txBody>
                  <a:tcPr marL="91425" marR="91425" marT="91425" marB="91425"/>
                </a:tc>
                <a:tc>
                  <a:txBody>
                    <a:bodyPr/>
                    <a:lstStyle/>
                    <a:p>
                      <a:pPr marL="0" lvl="0" indent="0" algn="l" rtl="0">
                        <a:lnSpc>
                          <a:spcPct val="100000"/>
                        </a:lnSpc>
                        <a:spcBef>
                          <a:spcPts val="0"/>
                        </a:spcBef>
                        <a:spcAft>
                          <a:spcPts val="0"/>
                        </a:spcAft>
                        <a:buNone/>
                      </a:pPr>
                      <a:r>
                        <a:rPr lang="en" dirty="0"/>
                        <a:t>ICA/IPT Testing </a:t>
                      </a:r>
                      <a:br>
                        <a:rPr lang="en" dirty="0"/>
                      </a:br>
                      <a:r>
                        <a:rPr lang="en" dirty="0"/>
                        <a:t>IAB for Correcting Deficiencies</a:t>
                      </a:r>
                      <a:br>
                        <a:rPr lang="en" dirty="0"/>
                      </a:br>
                      <a:r>
                        <a:rPr lang="en" dirty="0"/>
                        <a:t>Digital Library Resources</a:t>
                      </a:r>
                      <a:br>
                        <a:rPr lang="en" dirty="0"/>
                      </a:br>
                      <a:r>
                        <a:rPr lang="en" dirty="0"/>
                        <a:t>PLC Time on the Calendar</a:t>
                      </a:r>
                      <a:br>
                        <a:rPr lang="en" dirty="0"/>
                      </a:br>
                      <a:r>
                        <a:rPr lang="en" dirty="0"/>
                        <a:t>Data Analysis &amp; Review</a:t>
                      </a:r>
                      <a:br>
                        <a:rPr lang="en" dirty="0"/>
                      </a:br>
                      <a:r>
                        <a:rPr lang="en" dirty="0"/>
                        <a:t>Curriculum Design - Focus on Intentional Targets</a:t>
                      </a:r>
                      <a:endParaRPr dirty="0"/>
                    </a:p>
                    <a:p>
                      <a:pPr marL="0" lvl="0" indent="0" algn="l" rtl="0">
                        <a:lnSpc>
                          <a:spcPct val="100000"/>
                        </a:lnSpc>
                        <a:spcBef>
                          <a:spcPts val="0"/>
                        </a:spcBef>
                        <a:spcAft>
                          <a:spcPts val="0"/>
                        </a:spcAft>
                        <a:buNone/>
                      </a:pPr>
                      <a:r>
                        <a:rPr lang="en" dirty="0"/>
                        <a:t>Multiple Learning Platforms </a:t>
                      </a:r>
                      <a:endParaRPr dirty="0"/>
                    </a:p>
                    <a:p>
                      <a:pPr marL="0" lvl="0" indent="0" algn="l" rtl="0">
                        <a:lnSpc>
                          <a:spcPct val="100000"/>
                        </a:lnSpc>
                        <a:spcBef>
                          <a:spcPts val="0"/>
                        </a:spcBef>
                        <a:spcAft>
                          <a:spcPts val="0"/>
                        </a:spcAft>
                        <a:buNone/>
                      </a:pPr>
                      <a:r>
                        <a:rPr lang="en" dirty="0"/>
                        <a:t>Multiple Assessment Options</a:t>
                      </a:r>
                      <a:endParaRPr dirty="0"/>
                    </a:p>
                    <a:p>
                      <a:pPr marL="0" lvl="0" indent="0" algn="l" rtl="0">
                        <a:lnSpc>
                          <a:spcPct val="100000"/>
                        </a:lnSpc>
                        <a:spcBef>
                          <a:spcPts val="0"/>
                        </a:spcBef>
                        <a:spcAft>
                          <a:spcPts val="0"/>
                        </a:spcAft>
                        <a:buNone/>
                      </a:pPr>
                      <a:r>
                        <a:rPr lang="en" dirty="0"/>
                        <a:t>Demonstrate Proficiency </a:t>
                      </a:r>
                      <a:endParaRPr dirty="0"/>
                    </a:p>
                    <a:p>
                      <a:pPr marL="0" lvl="0" indent="0" algn="l" rtl="0">
                        <a:lnSpc>
                          <a:spcPct val="100000"/>
                        </a:lnSpc>
                        <a:spcBef>
                          <a:spcPts val="0"/>
                        </a:spcBef>
                        <a:spcAft>
                          <a:spcPts val="0"/>
                        </a:spcAft>
                        <a:buNone/>
                      </a:pPr>
                      <a:r>
                        <a:rPr lang="en" dirty="0"/>
                        <a:t>Desmos</a:t>
                      </a:r>
                      <a:endParaRPr dirty="0"/>
                    </a:p>
                    <a:p>
                      <a:pPr marL="0" lvl="0" indent="0" algn="l" rtl="0">
                        <a:lnSpc>
                          <a:spcPct val="100000"/>
                        </a:lnSpc>
                        <a:spcBef>
                          <a:spcPts val="0"/>
                        </a:spcBef>
                        <a:spcAft>
                          <a:spcPts val="0"/>
                        </a:spcAft>
                        <a:buNone/>
                      </a:pPr>
                      <a:r>
                        <a:rPr lang="en" dirty="0"/>
                        <a:t>TI Calculators </a:t>
                      </a:r>
                      <a:endParaRPr dirty="0"/>
                    </a:p>
                    <a:p>
                      <a:pPr marL="0" lvl="0" indent="0" algn="l" rtl="0">
                        <a:lnSpc>
                          <a:spcPct val="100000"/>
                        </a:lnSpc>
                        <a:spcBef>
                          <a:spcPts val="0"/>
                        </a:spcBef>
                        <a:spcAft>
                          <a:spcPts val="0"/>
                        </a:spcAft>
                        <a:buNone/>
                      </a:pPr>
                      <a:r>
                        <a:rPr lang="en" dirty="0"/>
                        <a:t>Benchmarks</a:t>
                      </a:r>
                      <a:br>
                        <a:rPr lang="en" dirty="0"/>
                      </a:br>
                      <a:endParaRPr dirty="0"/>
                    </a:p>
                  </a:txBody>
                  <a:tcPr marL="91425" marR="91425" marT="91425" marB="91425"/>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CF1C34A-E92A-4B9D-9A69-A46AE4B78464}"/>
              </a:ext>
            </a:extLst>
          </p:cNvPr>
          <p:cNvSpPr txBox="1"/>
          <p:nvPr/>
        </p:nvSpPr>
        <p:spPr>
          <a:xfrm>
            <a:off x="1228725" y="4479838"/>
            <a:ext cx="6029325" cy="400110"/>
          </a:xfrm>
          <a:prstGeom prst="rect">
            <a:avLst/>
          </a:prstGeom>
          <a:noFill/>
        </p:spPr>
        <p:txBody>
          <a:bodyPr wrap="square" rtlCol="0">
            <a:spAutoFit/>
          </a:bodyPr>
          <a:lstStyle/>
          <a:p>
            <a:r>
              <a:rPr lang="en-US" dirty="0"/>
              <a:t>Wonder &amp; Notice  - </a:t>
            </a:r>
            <a:r>
              <a:rPr lang="en-US" sz="2000" dirty="0"/>
              <a:t>Share</a:t>
            </a:r>
            <a:r>
              <a:rPr lang="en-US" dirty="0"/>
              <a:t> with a partner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fill="hold"/>
                                        <p:tgtEl>
                                          <p:spTgt spid="236"/>
                                        </p:tgtEl>
                                        <p:attrNameLst>
                                          <p:attrName>ppt_x</p:attrName>
                                        </p:attrNameLst>
                                      </p:cBhvr>
                                      <p:tavLst>
                                        <p:tav tm="0">
                                          <p:val>
                                            <p:strVal val="#ppt_x"/>
                                          </p:val>
                                        </p:tav>
                                        <p:tav tm="100000">
                                          <p:val>
                                            <p:strVal val="#ppt_x"/>
                                          </p:val>
                                        </p:tav>
                                      </p:tavLst>
                                    </p:anim>
                                    <p:anim calcmode="lin" valueType="num">
                                      <p:cBhvr additive="base">
                                        <p:cTn id="8" dur="500" fill="hold"/>
                                        <p:tgtEl>
                                          <p:spTgt spid="2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188625" y="1988400"/>
            <a:ext cx="8520600" cy="119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Directions for Cooking the CAASPP SBAC Results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130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Derive Your Essential Concepts</a:t>
            </a:r>
            <a:endParaRPr dirty="0"/>
          </a:p>
        </p:txBody>
      </p:sp>
      <p:sp>
        <p:nvSpPr>
          <p:cNvPr id="247" name="Google Shape;247;p39"/>
          <p:cNvSpPr txBox="1">
            <a:spLocks noGrp="1"/>
          </p:cNvSpPr>
          <p:nvPr>
            <p:ph type="body" idx="1"/>
          </p:nvPr>
        </p:nvSpPr>
        <p:spPr>
          <a:xfrm>
            <a:off x="311700" y="703400"/>
            <a:ext cx="8520600" cy="3697150"/>
          </a:xfrm>
          <a:prstGeom prst="rect">
            <a:avLst/>
          </a:prstGeom>
        </p:spPr>
        <p:txBody>
          <a:bodyPr spcFirstLastPara="1" wrap="square" lIns="91425" tIns="91425" rIns="91425" bIns="91425" anchor="t" anchorCtr="0">
            <a:noAutofit/>
          </a:bodyPr>
          <a:lstStyle/>
          <a:p>
            <a:pPr marL="285750" indent="-285750"/>
            <a:r>
              <a:rPr lang="en" b="1" dirty="0">
                <a:solidFill>
                  <a:schemeClr val="tx2">
                    <a:lumMod val="10000"/>
                  </a:schemeClr>
                </a:solidFill>
                <a:latin typeface="Arial" panose="020B0604020202020204" pitchFamily="34" charset="0"/>
                <a:cs typeface="Arial" panose="020B0604020202020204" pitchFamily="34" charset="0"/>
              </a:rPr>
              <a:t>Keep it A-G teach all the standards</a:t>
            </a:r>
            <a:endParaRPr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b="1" dirty="0">
                <a:solidFill>
                  <a:schemeClr val="tx2">
                    <a:lumMod val="10000"/>
                  </a:schemeClr>
                </a:solidFill>
                <a:latin typeface="Arial" panose="020B0604020202020204" pitchFamily="34" charset="0"/>
                <a:cs typeface="Arial" panose="020B0604020202020204" pitchFamily="34" charset="0"/>
              </a:rPr>
              <a:t>Make a Decision about What </a:t>
            </a:r>
            <a:r>
              <a:rPr lang="en-US" b="1" dirty="0">
                <a:solidFill>
                  <a:schemeClr val="tx2">
                    <a:lumMod val="10000"/>
                  </a:schemeClr>
                </a:solidFill>
                <a:latin typeface="Arial" panose="020B0604020202020204" pitchFamily="34" charset="0"/>
                <a:cs typeface="Arial" panose="020B0604020202020204" pitchFamily="34" charset="0"/>
              </a:rPr>
              <a:t>are </a:t>
            </a:r>
            <a:r>
              <a:rPr lang="en" b="1" dirty="0">
                <a:solidFill>
                  <a:schemeClr val="tx2">
                    <a:lumMod val="10000"/>
                  </a:schemeClr>
                </a:solidFill>
                <a:latin typeface="Arial" panose="020B0604020202020204" pitchFamily="34" charset="0"/>
                <a:cs typeface="Arial" panose="020B0604020202020204" pitchFamily="34" charset="0"/>
              </a:rPr>
              <a:t>Essential Learning Take-Aways</a:t>
            </a:r>
            <a:endParaRPr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b="1" dirty="0">
                <a:solidFill>
                  <a:schemeClr val="tx2">
                    <a:lumMod val="10000"/>
                  </a:schemeClr>
                </a:solidFill>
                <a:latin typeface="Arial" panose="020B0604020202020204" pitchFamily="34" charset="0"/>
                <a:cs typeface="Arial" panose="020B0604020202020204" pitchFamily="34" charset="0"/>
              </a:rPr>
              <a:t>Assess student mastery (80% </a:t>
            </a:r>
            <a:r>
              <a:rPr lang="en-US" b="1" dirty="0">
                <a:solidFill>
                  <a:schemeClr val="tx2">
                    <a:lumMod val="10000"/>
                  </a:schemeClr>
                </a:solidFill>
                <a:latin typeface="Arial" panose="020B0604020202020204" pitchFamily="34" charset="0"/>
                <a:cs typeface="Arial" panose="020B0604020202020204" pitchFamily="34" charset="0"/>
              </a:rPr>
              <a:t>or higher) </a:t>
            </a:r>
            <a:r>
              <a:rPr lang="en" b="1" dirty="0">
                <a:solidFill>
                  <a:schemeClr val="tx2">
                    <a:lumMod val="10000"/>
                  </a:schemeClr>
                </a:solidFill>
                <a:latin typeface="Arial" panose="020B0604020202020204" pitchFamily="34" charset="0"/>
                <a:cs typeface="Arial" panose="020B0604020202020204" pitchFamily="34" charset="0"/>
              </a:rPr>
              <a:t>of Essential Concepts </a:t>
            </a:r>
            <a:endParaRPr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b="1" dirty="0">
                <a:solidFill>
                  <a:schemeClr val="tx2">
                    <a:lumMod val="10000"/>
                  </a:schemeClr>
                </a:solidFill>
                <a:latin typeface="Arial" panose="020B0604020202020204" pitchFamily="34" charset="0"/>
                <a:cs typeface="Arial" panose="020B0604020202020204" pitchFamily="34" charset="0"/>
              </a:rPr>
              <a:t>Use </a:t>
            </a:r>
            <a:r>
              <a:rPr lang="en-US" b="1" dirty="0">
                <a:solidFill>
                  <a:schemeClr val="tx2">
                    <a:lumMod val="10000"/>
                  </a:schemeClr>
                </a:solidFill>
                <a:latin typeface="Arial" panose="020B0604020202020204" pitchFamily="34" charset="0"/>
                <a:cs typeface="Arial" panose="020B0604020202020204" pitchFamily="34" charset="0"/>
              </a:rPr>
              <a:t>Current </a:t>
            </a:r>
            <a:r>
              <a:rPr lang="en" b="1" dirty="0">
                <a:solidFill>
                  <a:schemeClr val="tx2">
                    <a:lumMod val="10000"/>
                  </a:schemeClr>
                </a:solidFill>
                <a:latin typeface="Arial" panose="020B0604020202020204" pitchFamily="34" charset="0"/>
                <a:cs typeface="Arial" panose="020B0604020202020204" pitchFamily="34" charset="0"/>
              </a:rPr>
              <a:t>Research - NCTM (2018) </a:t>
            </a:r>
            <a:r>
              <a:rPr lang="en-US" b="1" dirty="0">
                <a:solidFill>
                  <a:schemeClr val="tx2">
                    <a:lumMod val="10000"/>
                  </a:schemeClr>
                </a:solidFill>
                <a:latin typeface="Arial" panose="020B0604020202020204" pitchFamily="34" charset="0"/>
                <a:cs typeface="Arial" panose="020B0604020202020204" pitchFamily="34" charset="0"/>
              </a:rPr>
              <a:t>Like “</a:t>
            </a:r>
            <a:r>
              <a:rPr lang="en" b="1" dirty="0">
                <a:solidFill>
                  <a:schemeClr val="tx2">
                    <a:lumMod val="10000"/>
                  </a:schemeClr>
                </a:solidFill>
                <a:latin typeface="Arial" panose="020B0604020202020204" pitchFamily="34" charset="0"/>
                <a:cs typeface="Arial" panose="020B0604020202020204" pitchFamily="34" charset="0"/>
              </a:rPr>
              <a:t>Catalyzing Change for High School”</a:t>
            </a:r>
            <a:endParaRPr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b="1" dirty="0">
                <a:solidFill>
                  <a:schemeClr val="tx2">
                    <a:lumMod val="10000"/>
                  </a:schemeClr>
                </a:solidFill>
                <a:latin typeface="Arial" panose="020B0604020202020204" pitchFamily="34" charset="0"/>
                <a:cs typeface="Arial" panose="020B0604020202020204" pitchFamily="34" charset="0"/>
              </a:rPr>
              <a:t>Maintain rigor of mastery level for essential standards</a:t>
            </a:r>
            <a:endParaRPr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spcAft>
                <a:spcPts val="1600"/>
              </a:spcAft>
            </a:pPr>
            <a:r>
              <a:rPr lang="en" b="1" dirty="0">
                <a:solidFill>
                  <a:schemeClr val="tx2">
                    <a:lumMod val="10000"/>
                  </a:schemeClr>
                </a:solidFill>
                <a:latin typeface="Arial" panose="020B0604020202020204" pitchFamily="34" charset="0"/>
                <a:cs typeface="Arial" panose="020B0604020202020204" pitchFamily="34" charset="0"/>
              </a:rPr>
              <a:t>Use Project Based Learning Tasks - Cross Curricula Tasks (9 Week- Multi-Course)</a:t>
            </a:r>
            <a:endParaRPr b="1" dirty="0">
              <a:solidFill>
                <a:schemeClr val="tx2">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311700" y="257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Orientation</a:t>
            </a:r>
            <a:endParaRPr dirty="0"/>
          </a:p>
        </p:txBody>
      </p:sp>
      <p:sp>
        <p:nvSpPr>
          <p:cNvPr id="253" name="Google Shape;253;p40"/>
          <p:cNvSpPr txBox="1">
            <a:spLocks noGrp="1"/>
          </p:cNvSpPr>
          <p:nvPr>
            <p:ph type="body" idx="1"/>
          </p:nvPr>
        </p:nvSpPr>
        <p:spPr>
          <a:xfrm>
            <a:off x="311700" y="866724"/>
            <a:ext cx="8520600" cy="41481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2">
                    <a:lumMod val="10000"/>
                  </a:schemeClr>
                </a:solidFill>
                <a:latin typeface="Arial" panose="020B0604020202020204" pitchFamily="34" charset="0"/>
                <a:cs typeface="Arial" panose="020B0604020202020204" pitchFamily="34" charset="0"/>
              </a:rPr>
              <a:t>Every student requires on-boarding and an orientation to the learning materials</a:t>
            </a:r>
            <a:endParaRPr b="1" dirty="0">
              <a:solidFill>
                <a:schemeClr val="tx2">
                  <a:lumMod val="10000"/>
                </a:schemeClr>
              </a:solidFill>
              <a:latin typeface="Arial" panose="020B0604020202020204" pitchFamily="34" charset="0"/>
              <a:cs typeface="Arial" panose="020B0604020202020204" pitchFamily="34" charset="0"/>
            </a:endParaRPr>
          </a:p>
          <a:p>
            <a:pPr marL="457200" lvl="0" indent="-342900" algn="l" rtl="0">
              <a:spcBef>
                <a:spcPts val="1600"/>
              </a:spcBef>
              <a:spcAft>
                <a:spcPts val="0"/>
              </a:spcAft>
              <a:buSzPts val="1800"/>
              <a:buChar char="●"/>
            </a:pPr>
            <a:r>
              <a:rPr lang="en" b="1" dirty="0">
                <a:solidFill>
                  <a:schemeClr val="tx2">
                    <a:lumMod val="10000"/>
                  </a:schemeClr>
                </a:solidFill>
                <a:latin typeface="Arial" panose="020B0604020202020204" pitchFamily="34" charset="0"/>
                <a:cs typeface="Arial" panose="020B0604020202020204" pitchFamily="34" charset="0"/>
              </a:rPr>
              <a:t>Textbook - You must teach them everything about the text book - Don’t Assume</a:t>
            </a:r>
            <a:endParaRPr b="1" dirty="0">
              <a:solidFill>
                <a:schemeClr val="tx2">
                  <a:lumMod val="10000"/>
                </a:schemeClr>
              </a:solidFill>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b="1" dirty="0">
                <a:solidFill>
                  <a:schemeClr val="tx2">
                    <a:lumMod val="10000"/>
                  </a:schemeClr>
                </a:solidFill>
                <a:latin typeface="Arial" panose="020B0604020202020204" pitchFamily="34" charset="0"/>
                <a:cs typeface="Arial" panose="020B0604020202020204" pitchFamily="34" charset="0"/>
              </a:rPr>
              <a:t>Online Curriculum - You Must teach them how to use it.  That means you have to do it first and then share and document the effective learning strategies.</a:t>
            </a:r>
            <a:endParaRPr b="1" dirty="0">
              <a:solidFill>
                <a:schemeClr val="tx2">
                  <a:lumMod val="10000"/>
                </a:schemeClr>
              </a:solidFill>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b="1" dirty="0">
                <a:solidFill>
                  <a:schemeClr val="tx2">
                    <a:lumMod val="10000"/>
                  </a:schemeClr>
                </a:solidFill>
                <a:latin typeface="Arial" panose="020B0604020202020204" pitchFamily="34" charset="0"/>
                <a:cs typeface="Arial" panose="020B0604020202020204" pitchFamily="34" charset="0"/>
              </a:rPr>
              <a:t>Mindset Inventory - If Fixed - then Youcubed First</a:t>
            </a:r>
            <a:endParaRPr b="1" dirty="0">
              <a:solidFill>
                <a:schemeClr val="tx2">
                  <a:lumMod val="10000"/>
                </a:schemeClr>
              </a:solidFill>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b="1" dirty="0">
                <a:solidFill>
                  <a:schemeClr val="tx2">
                    <a:lumMod val="10000"/>
                  </a:schemeClr>
                </a:solidFill>
                <a:latin typeface="Arial" panose="020B0604020202020204" pitchFamily="34" charset="0"/>
                <a:cs typeface="Arial" panose="020B0604020202020204" pitchFamily="34" charset="0"/>
              </a:rPr>
              <a:t>Learning Style Inventory - You and the Student Must know their best way for learning.  Give feedback using their dominant learning style.</a:t>
            </a:r>
            <a:endParaRPr b="1" dirty="0">
              <a:solidFill>
                <a:schemeClr val="tx2">
                  <a:lumMod val="10000"/>
                </a:schemeClr>
              </a:solidFill>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b="1" dirty="0">
                <a:solidFill>
                  <a:schemeClr val="tx2">
                    <a:lumMod val="10000"/>
                  </a:schemeClr>
                </a:solidFill>
                <a:latin typeface="Arial" panose="020B0604020202020204" pitchFamily="34" charset="0"/>
                <a:cs typeface="Arial" panose="020B0604020202020204" pitchFamily="34" charset="0"/>
              </a:rPr>
              <a:t>Diagnostic Testing - 100% of students.  Set Goal for 11th Graders. Scheduled three times a year</a:t>
            </a:r>
            <a:endParaRPr b="1" dirty="0">
              <a:solidFill>
                <a:schemeClr val="tx2">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Reading &amp; Writing</a:t>
            </a:r>
            <a:endParaRPr/>
          </a:p>
        </p:txBody>
      </p:sp>
      <p:sp>
        <p:nvSpPr>
          <p:cNvPr id="259" name="Google Shape;259;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indent="-285750"/>
            <a:r>
              <a:rPr lang="en" sz="2400" b="1" dirty="0">
                <a:solidFill>
                  <a:schemeClr val="tx2">
                    <a:lumMod val="10000"/>
                  </a:schemeClr>
                </a:solidFill>
                <a:latin typeface="Arial" panose="020B0604020202020204" pitchFamily="34" charset="0"/>
                <a:cs typeface="Arial" panose="020B0604020202020204" pitchFamily="34" charset="0"/>
              </a:rPr>
              <a:t>Every subject requires and embeds writing task</a:t>
            </a:r>
          </a:p>
          <a:p>
            <a:pPr marL="285750" indent="-285750"/>
            <a:r>
              <a:rPr lang="en" sz="2400" b="1" dirty="0">
                <a:solidFill>
                  <a:schemeClr val="tx2">
                    <a:lumMod val="10000"/>
                  </a:schemeClr>
                </a:solidFill>
                <a:latin typeface="Arial" panose="020B0604020202020204" pitchFamily="34" charset="0"/>
                <a:cs typeface="Arial" panose="020B0604020202020204" pitchFamily="34" charset="0"/>
              </a:rPr>
              <a:t>Augmenative &amp; Expository Minimum for SBAC</a:t>
            </a:r>
            <a:endParaRPr sz="2400"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sz="2400" b="1" dirty="0">
                <a:solidFill>
                  <a:schemeClr val="tx2">
                    <a:lumMod val="10000"/>
                  </a:schemeClr>
                </a:solidFill>
                <a:latin typeface="Arial" panose="020B0604020202020204" pitchFamily="34" charset="0"/>
                <a:cs typeface="Arial" panose="020B0604020202020204" pitchFamily="34" charset="0"/>
              </a:rPr>
              <a:t>Teach Close Reading Strategies and use Daily</a:t>
            </a:r>
            <a:endParaRPr sz="2400"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sz="2400" b="1" dirty="0">
                <a:solidFill>
                  <a:schemeClr val="tx2">
                    <a:lumMod val="10000"/>
                  </a:schemeClr>
                </a:solidFill>
                <a:latin typeface="Arial" panose="020B0604020202020204" pitchFamily="34" charset="0"/>
                <a:cs typeface="Arial" panose="020B0604020202020204" pitchFamily="34" charset="0"/>
              </a:rPr>
              <a:t>Teach Performance Task Solving Strategies</a:t>
            </a:r>
            <a:endParaRPr sz="2400" b="1"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spcAft>
                <a:spcPts val="1600"/>
              </a:spcAft>
            </a:pPr>
            <a:r>
              <a:rPr lang="en" sz="2400" b="1" dirty="0">
                <a:solidFill>
                  <a:schemeClr val="tx2">
                    <a:lumMod val="10000"/>
                  </a:schemeClr>
                </a:solidFill>
                <a:latin typeface="Arial" panose="020B0604020202020204" pitchFamily="34" charset="0"/>
                <a:cs typeface="Arial" panose="020B0604020202020204" pitchFamily="34" charset="0"/>
              </a:rPr>
              <a:t>Provide Feedback to Move Learning Forward</a:t>
            </a:r>
            <a:endParaRPr sz="2400" b="1" dirty="0">
              <a:solidFill>
                <a:schemeClr val="tx2">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Demonstration of Proficiency</a:t>
            </a:r>
            <a:endParaRPr/>
          </a:p>
        </p:txBody>
      </p:sp>
      <p:sp>
        <p:nvSpPr>
          <p:cNvPr id="265" name="Google Shape;26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85750" indent="-285750"/>
            <a:r>
              <a:rPr lang="en" sz="2400" dirty="0">
                <a:solidFill>
                  <a:schemeClr val="tx2">
                    <a:lumMod val="10000"/>
                  </a:schemeClr>
                </a:solidFill>
                <a:latin typeface="Arial" panose="020B0604020202020204" pitchFamily="34" charset="0"/>
                <a:cs typeface="Arial" panose="020B0604020202020204" pitchFamily="34" charset="0"/>
              </a:rPr>
              <a:t>Use Multiple Platforms for Learning (Learnbop, Pearson, Edmentum, Edgenuity, etc)</a:t>
            </a:r>
            <a:endParaRPr sz="2400"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sz="2400" dirty="0">
                <a:solidFill>
                  <a:schemeClr val="tx2">
                    <a:lumMod val="10000"/>
                  </a:schemeClr>
                </a:solidFill>
                <a:latin typeface="Arial" panose="020B0604020202020204" pitchFamily="34" charset="0"/>
                <a:cs typeface="Arial" panose="020B0604020202020204" pitchFamily="34" charset="0"/>
              </a:rPr>
              <a:t>Use student voice in co-creation of assessments</a:t>
            </a:r>
            <a:endParaRPr sz="2400"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sz="2400" dirty="0">
                <a:solidFill>
                  <a:schemeClr val="tx2">
                    <a:lumMod val="10000"/>
                  </a:schemeClr>
                </a:solidFill>
                <a:latin typeface="Arial" panose="020B0604020202020204" pitchFamily="34" charset="0"/>
                <a:cs typeface="Arial" panose="020B0604020202020204" pitchFamily="34" charset="0"/>
              </a:rPr>
              <a:t>Let students choose topics for research papers</a:t>
            </a:r>
            <a:endParaRPr sz="2400" dirty="0">
              <a:solidFill>
                <a:schemeClr val="tx2">
                  <a:lumMod val="10000"/>
                </a:schemeClr>
              </a:solidFill>
              <a:latin typeface="Arial" panose="020B0604020202020204" pitchFamily="34" charset="0"/>
              <a:cs typeface="Arial" panose="020B0604020202020204" pitchFamily="34" charset="0"/>
            </a:endParaRPr>
          </a:p>
          <a:p>
            <a:pPr marL="285750" indent="-285750">
              <a:spcBef>
                <a:spcPts val="1600"/>
              </a:spcBef>
            </a:pPr>
            <a:r>
              <a:rPr lang="en" sz="2400" dirty="0">
                <a:solidFill>
                  <a:schemeClr val="tx2">
                    <a:lumMod val="10000"/>
                  </a:schemeClr>
                </a:solidFill>
                <a:latin typeface="Arial" panose="020B0604020202020204" pitchFamily="34" charset="0"/>
                <a:cs typeface="Arial" panose="020B0604020202020204" pitchFamily="34" charset="0"/>
              </a:rPr>
              <a:t>Use multiple ways to demonstrate critical thinking</a:t>
            </a:r>
            <a:endParaRPr sz="2400" dirty="0">
              <a:solidFill>
                <a:schemeClr val="tx2">
                  <a:lumMod val="10000"/>
                </a:schemeClr>
              </a:solidFill>
              <a:latin typeface="Arial" panose="020B0604020202020204" pitchFamily="34" charset="0"/>
              <a:cs typeface="Arial" panose="020B0604020202020204" pitchFamily="34" charset="0"/>
            </a:endParaRPr>
          </a:p>
          <a:p>
            <a:pPr marL="0" lvl="0" indent="0" algn="l" rtl="0">
              <a:lnSpc>
                <a:spcPct val="100000"/>
              </a:lnSpc>
              <a:spcBef>
                <a:spcPts val="1600"/>
              </a:spcBef>
              <a:spcAft>
                <a:spcPts val="0"/>
              </a:spcAft>
              <a:buNone/>
            </a:pPr>
            <a:endParaRPr sz="24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dirty="0">
              <a:solidFill>
                <a:srgbClr val="000000"/>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Technology Integration and Use</a:t>
            </a:r>
            <a:endParaRPr/>
          </a:p>
        </p:txBody>
      </p:sp>
      <p:sp>
        <p:nvSpPr>
          <p:cNvPr id="271" name="Google Shape;271;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ICA/IPT Testing </a:t>
            </a:r>
            <a:endParaRPr sz="2400" dirty="0">
              <a:solidFill>
                <a:srgbClr val="000000"/>
              </a:solidFill>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IAB for Correcting Deficiencies</a:t>
            </a:r>
            <a:endParaRPr sz="2400" dirty="0">
              <a:solidFill>
                <a:srgbClr val="000000"/>
              </a:solidFill>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Digital Library Resources</a:t>
            </a:r>
            <a:endParaRPr sz="2400" dirty="0">
              <a:solidFill>
                <a:srgbClr val="000000"/>
              </a:solidFill>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Practice and Training Tests</a:t>
            </a:r>
            <a:endParaRPr sz="2400" dirty="0">
              <a:solidFill>
                <a:srgbClr val="000000"/>
              </a:solidFill>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Use of Desmos Calculator and Tasks</a:t>
            </a:r>
            <a:endParaRPr sz="2400"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42D9-D178-49CA-9AEC-1E1841ACF808}"/>
              </a:ext>
            </a:extLst>
          </p:cNvPr>
          <p:cNvSpPr>
            <a:spLocks noGrp="1"/>
          </p:cNvSpPr>
          <p:nvPr>
            <p:ph type="title"/>
          </p:nvPr>
        </p:nvSpPr>
        <p:spPr/>
        <p:txBody>
          <a:bodyPr/>
          <a:lstStyle/>
          <a:p>
            <a:r>
              <a:rPr lang="en-US" dirty="0"/>
              <a:t>Schedule on School Calendar</a:t>
            </a:r>
          </a:p>
        </p:txBody>
      </p:sp>
      <p:sp>
        <p:nvSpPr>
          <p:cNvPr id="3" name="Text Placeholder 2">
            <a:extLst>
              <a:ext uri="{FF2B5EF4-FFF2-40B4-BE49-F238E27FC236}">
                <a16:creationId xmlns:a16="http://schemas.microsoft.com/office/drawing/2014/main" id="{A1F878EC-B74F-4551-99C8-5468DBDFA0D2}"/>
              </a:ext>
            </a:extLst>
          </p:cNvPr>
          <p:cNvSpPr>
            <a:spLocks noGrp="1"/>
          </p:cNvSpPr>
          <p:nvPr>
            <p:ph type="body" idx="1"/>
          </p:nvPr>
        </p:nvSpPr>
        <p:spPr/>
        <p:txBody>
          <a:bodyPr/>
          <a:lstStyle/>
          <a:p>
            <a:r>
              <a:rPr lang="en-US" dirty="0"/>
              <a:t>Make PLC Time a Reality – Put It on the School Calendar</a:t>
            </a:r>
          </a:p>
          <a:p>
            <a:r>
              <a:rPr lang="en-US" dirty="0"/>
              <a:t>Put ICA/IAB on the School Calendar</a:t>
            </a:r>
          </a:p>
          <a:p>
            <a:r>
              <a:rPr lang="en-US" dirty="0"/>
              <a:t>Put Performance Tasks on the Calendar (3-4 Times a year)</a:t>
            </a:r>
          </a:p>
          <a:p>
            <a:r>
              <a:rPr lang="en-US" dirty="0"/>
              <a:t>Schedule Diagnostic Testing (3-4 Times a Year)</a:t>
            </a:r>
          </a:p>
          <a:p>
            <a:r>
              <a:rPr lang="en-US" dirty="0"/>
              <a:t>Schedule Cross-Curricula School Wide Project (9 Week Quarter)</a:t>
            </a:r>
          </a:p>
          <a:p>
            <a:endParaRPr lang="en-US" dirty="0"/>
          </a:p>
        </p:txBody>
      </p:sp>
    </p:spTree>
    <p:extLst>
      <p:ext uri="{BB962C8B-B14F-4D97-AF65-F5344CB8AC3E}">
        <p14:creationId xmlns:p14="http://schemas.microsoft.com/office/powerpoint/2010/main" val="185048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07352-06DD-44BE-B0DF-563045895ADE}"/>
              </a:ext>
            </a:extLst>
          </p:cNvPr>
          <p:cNvPicPr>
            <a:picLocks noChangeAspect="1"/>
          </p:cNvPicPr>
          <p:nvPr/>
        </p:nvPicPr>
        <p:blipFill>
          <a:blip r:embed="rId2"/>
          <a:stretch>
            <a:fillRect/>
          </a:stretch>
        </p:blipFill>
        <p:spPr>
          <a:xfrm>
            <a:off x="1938337" y="261937"/>
            <a:ext cx="5267325" cy="4619625"/>
          </a:xfrm>
          <a:prstGeom prst="rect">
            <a:avLst/>
          </a:prstGeom>
        </p:spPr>
      </p:pic>
    </p:spTree>
    <p:extLst>
      <p:ext uri="{BB962C8B-B14F-4D97-AF65-F5344CB8AC3E}">
        <p14:creationId xmlns:p14="http://schemas.microsoft.com/office/powerpoint/2010/main" val="1627696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Summer Instititue</a:t>
            </a:r>
            <a:endParaRPr/>
          </a:p>
        </p:txBody>
      </p:sp>
      <p:sp>
        <p:nvSpPr>
          <p:cNvPr id="277" name="Google Shape;277;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000000"/>
                </a:solidFill>
                <a:latin typeface="Arial"/>
                <a:ea typeface="Arial"/>
                <a:cs typeface="Arial"/>
                <a:sym typeface="Arial"/>
              </a:rPr>
              <a:t>I encourage you to attend the ETS and Caaspp</a:t>
            </a:r>
            <a:endParaRPr sz="2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u="sng">
                <a:solidFill>
                  <a:srgbClr val="1155CC"/>
                </a:solidFill>
                <a:highlight>
                  <a:srgbClr val="FFFFFF"/>
                </a:highlight>
                <a:latin typeface="Arial"/>
                <a:ea typeface="Arial"/>
                <a:cs typeface="Arial"/>
                <a:sym typeface="Arial"/>
                <a:hlinkClick r:id="rId3"/>
              </a:rPr>
              <a:t>Complete the Interest Form Now!</a:t>
            </a: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endParaRPr sz="2400">
              <a:solidFill>
                <a:srgbClr val="000000"/>
              </a:solidFill>
              <a:latin typeface="Arial"/>
              <a:ea typeface="Arial"/>
              <a:cs typeface="Arial"/>
              <a:sym typeface="Arial"/>
            </a:endParaRPr>
          </a:p>
          <a:p>
            <a:pPr marL="0" lvl="0" indent="0" algn="ctr" rtl="0">
              <a:lnSpc>
                <a:spcPct val="100000"/>
              </a:lnSpc>
              <a:spcBef>
                <a:spcPts val="0"/>
              </a:spcBef>
              <a:spcAft>
                <a:spcPts val="0"/>
              </a:spcAft>
              <a:buNone/>
            </a:pPr>
            <a:r>
              <a:rPr lang="en" sz="2400">
                <a:solidFill>
                  <a:srgbClr val="000000"/>
                </a:solidFill>
                <a:latin typeface="Arial"/>
                <a:ea typeface="Arial"/>
                <a:cs typeface="Arial"/>
                <a:sym typeface="Arial"/>
              </a:rPr>
              <a:t>Setup in Remind!</a:t>
            </a:r>
            <a:endParaRPr sz="240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5"/>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CAASPP</a:t>
            </a:r>
            <a:endParaRPr/>
          </a:p>
        </p:txBody>
      </p:sp>
      <p:sp>
        <p:nvSpPr>
          <p:cNvPr id="283" name="Google Shape;283;p45"/>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3"/>
              </a:rPr>
              <a:t>California Assessment of Student Performance and Progress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CAB4-8184-4FE2-BEBB-7343BC50481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900F891-1718-4DC9-A969-FCEEA969B8F4}"/>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D49F664-F1F2-4A23-BB12-7EE8DCC48A01}"/>
              </a:ext>
            </a:extLst>
          </p:cNvPr>
          <p:cNvPicPr>
            <a:picLocks noChangeAspect="1"/>
          </p:cNvPicPr>
          <p:nvPr/>
        </p:nvPicPr>
        <p:blipFill>
          <a:blip r:embed="rId2"/>
          <a:stretch>
            <a:fillRect/>
          </a:stretch>
        </p:blipFill>
        <p:spPr>
          <a:xfrm>
            <a:off x="432450" y="142875"/>
            <a:ext cx="8328412" cy="4743450"/>
          </a:xfrm>
          <a:prstGeom prst="rect">
            <a:avLst/>
          </a:prstGeom>
        </p:spPr>
      </p:pic>
    </p:spTree>
    <p:extLst>
      <p:ext uri="{BB962C8B-B14F-4D97-AF65-F5344CB8AC3E}">
        <p14:creationId xmlns:p14="http://schemas.microsoft.com/office/powerpoint/2010/main" val="2035662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057A2D5-2B20-4F45-BD0F-12AFEC8F77F1}"/>
              </a:ext>
            </a:extLst>
          </p:cNvPr>
          <p:cNvPicPr>
            <a:picLocks noChangeAspect="1"/>
          </p:cNvPicPr>
          <p:nvPr/>
        </p:nvPicPr>
        <p:blipFill>
          <a:blip r:embed="rId2"/>
          <a:stretch>
            <a:fillRect/>
          </a:stretch>
        </p:blipFill>
        <p:spPr>
          <a:xfrm>
            <a:off x="1698171" y="128588"/>
            <a:ext cx="5747657" cy="4886325"/>
          </a:xfrm>
          <a:prstGeom prst="rect">
            <a:avLst/>
          </a:prstGeom>
        </p:spPr>
      </p:pic>
    </p:spTree>
    <p:extLst>
      <p:ext uri="{BB962C8B-B14F-4D97-AF65-F5344CB8AC3E}">
        <p14:creationId xmlns:p14="http://schemas.microsoft.com/office/powerpoint/2010/main" val="447522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Universal Tools &amp; Designated Supports</a:t>
            </a:r>
            <a:endParaRPr b="1"/>
          </a:p>
        </p:txBody>
      </p:sp>
      <p:sp>
        <p:nvSpPr>
          <p:cNvPr id="289" name="Google Shape;289;p46"/>
          <p:cNvSpPr txBox="1">
            <a:spLocks noGrp="1"/>
          </p:cNvSpPr>
          <p:nvPr>
            <p:ph type="body" idx="1"/>
          </p:nvPr>
        </p:nvSpPr>
        <p:spPr>
          <a:xfrm>
            <a:off x="311700" y="1468825"/>
            <a:ext cx="8741700" cy="361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ambria"/>
              <a:buChar char="●"/>
            </a:pPr>
            <a:r>
              <a:rPr lang="en">
                <a:solidFill>
                  <a:srgbClr val="000000"/>
                </a:solidFill>
                <a:latin typeface="Cambria"/>
                <a:ea typeface="Cambria"/>
                <a:cs typeface="Cambria"/>
                <a:sym typeface="Cambria"/>
              </a:rPr>
              <a:t>Accessibility Resource Sheets:</a:t>
            </a:r>
            <a:r>
              <a:rPr lang="en">
                <a:solidFill>
                  <a:schemeClr val="lt1"/>
                </a:solidFill>
                <a:latin typeface="Cambria"/>
                <a:ea typeface="Cambria"/>
                <a:cs typeface="Cambria"/>
                <a:sym typeface="Cambria"/>
              </a:rPr>
              <a:t> </a:t>
            </a:r>
            <a:r>
              <a:rPr lang="en" u="sng">
                <a:solidFill>
                  <a:srgbClr val="0000FF"/>
                </a:solidFill>
                <a:latin typeface="Cambria"/>
                <a:ea typeface="Cambria"/>
                <a:cs typeface="Cambria"/>
                <a:sym typeface="Cambria"/>
                <a:hlinkClick r:id="rId3"/>
              </a:rPr>
              <a:t>ELA</a:t>
            </a:r>
            <a:r>
              <a:rPr lang="en">
                <a:solidFill>
                  <a:srgbClr val="0000FF"/>
                </a:solidFill>
                <a:latin typeface="Cambria"/>
                <a:ea typeface="Cambria"/>
                <a:cs typeface="Cambria"/>
                <a:sym typeface="Cambria"/>
              </a:rPr>
              <a:t>, </a:t>
            </a:r>
            <a:r>
              <a:rPr lang="en" u="sng">
                <a:solidFill>
                  <a:srgbClr val="0000FF"/>
                </a:solidFill>
                <a:latin typeface="Cambria"/>
                <a:ea typeface="Cambria"/>
                <a:cs typeface="Cambria"/>
                <a:sym typeface="Cambria"/>
                <a:hlinkClick r:id="rId4"/>
              </a:rPr>
              <a:t>Math</a:t>
            </a:r>
            <a:r>
              <a:rPr lang="en">
                <a:solidFill>
                  <a:srgbClr val="0000FF"/>
                </a:solidFill>
                <a:latin typeface="Cambria"/>
                <a:ea typeface="Cambria"/>
                <a:cs typeface="Cambria"/>
                <a:sym typeface="Cambria"/>
              </a:rPr>
              <a:t>, and </a:t>
            </a:r>
            <a:r>
              <a:rPr lang="en" u="sng">
                <a:solidFill>
                  <a:srgbClr val="0000FF"/>
                </a:solidFill>
                <a:latin typeface="Cambria"/>
                <a:ea typeface="Cambria"/>
                <a:cs typeface="Cambria"/>
                <a:sym typeface="Cambria"/>
                <a:hlinkClick r:id="rId5"/>
              </a:rPr>
              <a:t>Science</a:t>
            </a:r>
            <a:endParaRPr>
              <a:solidFill>
                <a:srgbClr val="0000FF"/>
              </a:solidFill>
              <a:latin typeface="Cambria"/>
              <a:ea typeface="Cambria"/>
              <a:cs typeface="Cambria"/>
              <a:sym typeface="Cambria"/>
            </a:endParaRPr>
          </a:p>
          <a:p>
            <a:pPr marL="457200" lvl="0" indent="-342900" algn="l" rtl="0">
              <a:spcBef>
                <a:spcPts val="0"/>
              </a:spcBef>
              <a:spcAft>
                <a:spcPts val="0"/>
              </a:spcAft>
              <a:buClr>
                <a:srgbClr val="0000FF"/>
              </a:buClr>
              <a:buSzPts val="1800"/>
              <a:buFont typeface="Cambria"/>
              <a:buChar char="●"/>
            </a:pPr>
            <a:r>
              <a:rPr lang="en" u="sng">
                <a:solidFill>
                  <a:srgbClr val="0000FF"/>
                </a:solidFill>
                <a:latin typeface="Cambria"/>
                <a:ea typeface="Cambria"/>
                <a:cs typeface="Cambria"/>
                <a:sym typeface="Cambria"/>
                <a:hlinkClick r:id="rId6"/>
              </a:rPr>
              <a:t>Universal Tools, Designated Supports and Accommodations </a:t>
            </a:r>
            <a:endParaRPr/>
          </a:p>
        </p:txBody>
      </p:sp>
      <p:pic>
        <p:nvPicPr>
          <p:cNvPr id="290" name="Google Shape;290;p46">
            <a:hlinkClick r:id="rId7"/>
          </p:cNvPr>
          <p:cNvPicPr preferRelativeResize="0"/>
          <p:nvPr/>
        </p:nvPicPr>
        <p:blipFill>
          <a:blip r:embed="rId8">
            <a:alphaModFix/>
          </a:blip>
          <a:stretch>
            <a:fillRect/>
          </a:stretch>
        </p:blipFill>
        <p:spPr>
          <a:xfrm>
            <a:off x="2815437" y="2162400"/>
            <a:ext cx="3513125" cy="2923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Getting Students Ready for the CAASPP</a:t>
            </a:r>
            <a:endParaRPr/>
          </a:p>
        </p:txBody>
      </p:sp>
      <p:sp>
        <p:nvSpPr>
          <p:cNvPr id="296" name="Google Shape;296;p47"/>
          <p:cNvSpPr txBox="1">
            <a:spLocks noGrp="1"/>
          </p:cNvSpPr>
          <p:nvPr>
            <p:ph type="body" idx="1"/>
          </p:nvPr>
        </p:nvSpPr>
        <p:spPr>
          <a:xfrm>
            <a:off x="311700" y="1468825"/>
            <a:ext cx="8520600" cy="3602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rgbClr val="4A86E8"/>
              </a:buClr>
              <a:buSzPts val="2400"/>
              <a:buFont typeface="Cambria"/>
              <a:buChar char="●"/>
            </a:pPr>
            <a:r>
              <a:rPr lang="en" sz="2400" u="sng">
                <a:solidFill>
                  <a:srgbClr val="4A86E8"/>
                </a:solidFill>
                <a:latin typeface="Cambria"/>
                <a:ea typeface="Cambria"/>
                <a:cs typeface="Cambria"/>
                <a:sym typeface="Cambria"/>
                <a:hlinkClick r:id="rId3"/>
              </a:rPr>
              <a:t>Embedded Universal Tools, Designated Supports and Accommodations (19 tutorial videos ranging from 1-2 minutes)</a:t>
            </a:r>
            <a:endParaRPr sz="2400">
              <a:solidFill>
                <a:srgbClr val="4A86E8"/>
              </a:solidFill>
            </a:endParaRPr>
          </a:p>
          <a:p>
            <a:pPr marL="457200" lvl="0" indent="-381000" algn="l" rtl="0">
              <a:lnSpc>
                <a:spcPct val="100000"/>
              </a:lnSpc>
              <a:spcBef>
                <a:spcPts val="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Setting up </a:t>
            </a:r>
            <a:r>
              <a:rPr lang="en" sz="2400" u="sng">
                <a:solidFill>
                  <a:schemeClr val="hlink"/>
                </a:solidFill>
                <a:latin typeface="Cambria"/>
                <a:ea typeface="Cambria"/>
                <a:cs typeface="Cambria"/>
                <a:sym typeface="Cambria"/>
                <a:hlinkClick r:id="rId4"/>
              </a:rPr>
              <a:t>Practice &amp; Training Tests</a:t>
            </a:r>
            <a:r>
              <a:rPr lang="en" sz="2400">
                <a:solidFill>
                  <a:srgbClr val="000000"/>
                </a:solidFill>
                <a:latin typeface="Cambria"/>
                <a:ea typeface="Cambria"/>
                <a:cs typeface="Cambria"/>
                <a:sym typeface="Cambria"/>
              </a:rPr>
              <a:t> </a:t>
            </a:r>
            <a:endParaRPr sz="2400">
              <a:solidFill>
                <a:srgbClr val="000000"/>
              </a:solidFill>
              <a:latin typeface="Cambria"/>
              <a:ea typeface="Cambria"/>
              <a:cs typeface="Cambria"/>
              <a:sym typeface="Cambria"/>
            </a:endParaRPr>
          </a:p>
          <a:p>
            <a:pPr marL="457200" lvl="0" indent="-381000" algn="l" rtl="0">
              <a:lnSpc>
                <a:spcPct val="100000"/>
              </a:lnSpc>
              <a:spcBef>
                <a:spcPts val="0"/>
              </a:spcBef>
              <a:spcAft>
                <a:spcPts val="0"/>
              </a:spcAft>
              <a:buClr>
                <a:srgbClr val="000000"/>
              </a:buClr>
              <a:buSzPts val="2400"/>
              <a:buFont typeface="Cambria"/>
              <a:buChar char="●"/>
            </a:pPr>
            <a:r>
              <a:rPr lang="en" sz="2400" u="sng">
                <a:solidFill>
                  <a:schemeClr val="hlink"/>
                </a:solidFill>
                <a:latin typeface="Cambria"/>
                <a:ea typeface="Cambria"/>
                <a:cs typeface="Cambria"/>
                <a:sym typeface="Cambria"/>
                <a:hlinkClick r:id="rId5"/>
              </a:rPr>
              <a:t>http://www.caaspp.org</a:t>
            </a:r>
            <a:endParaRPr sz="2400">
              <a:solidFill>
                <a:srgbClr val="000000"/>
              </a:solidFill>
              <a:latin typeface="Cambria"/>
              <a:ea typeface="Cambria"/>
              <a:cs typeface="Cambria"/>
              <a:sym typeface="Cambria"/>
            </a:endParaRPr>
          </a:p>
          <a:p>
            <a:pPr marL="457200" lvl="0" indent="-381000" algn="l" rtl="0">
              <a:lnSpc>
                <a:spcPct val="100000"/>
              </a:lnSpc>
              <a:spcBef>
                <a:spcPts val="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Universal Tools Video </a:t>
            </a:r>
            <a:r>
              <a:rPr lang="en" sz="2400" u="sng">
                <a:solidFill>
                  <a:schemeClr val="hlink"/>
                </a:solidFill>
                <a:latin typeface="Cambria"/>
                <a:ea typeface="Cambria"/>
                <a:cs typeface="Cambria"/>
                <a:sym typeface="Cambria"/>
                <a:hlinkClick r:id="rId6"/>
              </a:rPr>
              <a:t>HERE</a:t>
            </a:r>
            <a:endParaRPr sz="2400">
              <a:solidFill>
                <a:srgbClr val="000000"/>
              </a:solidFill>
              <a:latin typeface="Cambria"/>
              <a:ea typeface="Cambria"/>
              <a:cs typeface="Cambria"/>
              <a:sym typeface="Cambria"/>
            </a:endParaRPr>
          </a:p>
          <a:p>
            <a:pPr marL="914400" lvl="1" indent="-381000" algn="l" rtl="0">
              <a:lnSpc>
                <a:spcPct val="100000"/>
              </a:lnSpc>
              <a:spcBef>
                <a:spcPts val="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Great training video for </a:t>
            </a:r>
            <a:endParaRPr sz="2400">
              <a:solidFill>
                <a:srgbClr val="000000"/>
              </a:solidFill>
              <a:latin typeface="Cambria"/>
              <a:ea typeface="Cambria"/>
              <a:cs typeface="Cambria"/>
              <a:sym typeface="Cambria"/>
            </a:endParaRPr>
          </a:p>
          <a:p>
            <a:pPr marL="914400" lvl="0" indent="0" algn="l" rtl="0">
              <a:lnSpc>
                <a:spcPct val="100000"/>
              </a:lnSpc>
              <a:spcBef>
                <a:spcPts val="0"/>
              </a:spcBef>
              <a:spcAft>
                <a:spcPts val="0"/>
              </a:spcAft>
              <a:buNone/>
            </a:pPr>
            <a:r>
              <a:rPr lang="en" sz="2400">
                <a:solidFill>
                  <a:srgbClr val="000000"/>
                </a:solidFill>
                <a:latin typeface="Cambria"/>
                <a:ea typeface="Cambria"/>
                <a:cs typeface="Cambria"/>
                <a:sym typeface="Cambria"/>
              </a:rPr>
              <a:t>Students </a:t>
            </a:r>
            <a:r>
              <a:rPr lang="en" sz="2400" u="sng">
                <a:solidFill>
                  <a:schemeClr val="hlink"/>
                </a:solidFill>
                <a:latin typeface="Cambria"/>
                <a:ea typeface="Cambria"/>
                <a:cs typeface="Cambria"/>
                <a:sym typeface="Cambria"/>
                <a:hlinkClick r:id="rId6"/>
              </a:rPr>
              <a:t>HERE</a:t>
            </a:r>
            <a:endParaRPr sz="2400">
              <a:solidFill>
                <a:srgbClr val="000000"/>
              </a:solidFill>
              <a:latin typeface="Cambria"/>
              <a:ea typeface="Cambria"/>
              <a:cs typeface="Cambria"/>
              <a:sym typeface="Cambria"/>
            </a:endParaRPr>
          </a:p>
        </p:txBody>
      </p:sp>
      <p:pic>
        <p:nvPicPr>
          <p:cNvPr id="297" name="Google Shape;297;p47"/>
          <p:cNvPicPr preferRelativeResize="0"/>
          <p:nvPr/>
        </p:nvPicPr>
        <p:blipFill>
          <a:blip r:embed="rId7">
            <a:alphaModFix/>
          </a:blip>
          <a:stretch>
            <a:fillRect/>
          </a:stretch>
        </p:blipFill>
        <p:spPr>
          <a:xfrm>
            <a:off x="4806376" y="3080376"/>
            <a:ext cx="3982301" cy="1884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11700" y="415775"/>
            <a:ext cx="8520600" cy="7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Digital Library</a:t>
            </a:r>
            <a:endParaRPr/>
          </a:p>
        </p:txBody>
      </p:sp>
      <p:sp>
        <p:nvSpPr>
          <p:cNvPr id="303" name="Google Shape;303;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a:t>
            </a:r>
            <a:r>
              <a:rPr lang="en" u="sng">
                <a:solidFill>
                  <a:schemeClr val="hlink"/>
                </a:solidFill>
                <a:hlinkClick r:id="rId3"/>
              </a:rPr>
              <a:t>HERE</a:t>
            </a:r>
            <a:r>
              <a:rPr lang="en"/>
              <a:t> to access the Digital Library</a:t>
            </a:r>
            <a:endParaRPr/>
          </a:p>
          <a:p>
            <a:pPr marL="0" lvl="0" indent="0" algn="l" rtl="0">
              <a:spcBef>
                <a:spcPts val="1600"/>
              </a:spcBef>
              <a:spcAft>
                <a:spcPts val="0"/>
              </a:spcAft>
              <a:buNone/>
            </a:pPr>
            <a:r>
              <a:rPr lang="en"/>
              <a:t>Instructional Resources </a:t>
            </a:r>
            <a:r>
              <a:rPr lang="en" u="sng">
                <a:solidFill>
                  <a:schemeClr val="hlink"/>
                </a:solidFill>
                <a:hlinkClick r:id="rId4"/>
              </a:rPr>
              <a:t>HERE</a:t>
            </a:r>
            <a:endParaRPr/>
          </a:p>
          <a:p>
            <a:pPr marL="0" lvl="0" indent="0" algn="l" rtl="0">
              <a:spcBef>
                <a:spcPts val="1600"/>
              </a:spcBef>
              <a:spcAft>
                <a:spcPts val="160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 Performance Task Practice Tests</a:t>
            </a:r>
            <a:endParaRPr/>
          </a:p>
        </p:txBody>
      </p:sp>
      <p:sp>
        <p:nvSpPr>
          <p:cNvPr id="309" name="Google Shape;309;p49"/>
          <p:cNvSpPr txBox="1">
            <a:spLocks noGrp="1"/>
          </p:cNvSpPr>
          <p:nvPr>
            <p:ph type="body" idx="1"/>
          </p:nvPr>
        </p:nvSpPr>
        <p:spPr>
          <a:xfrm>
            <a:off x="311700" y="1389475"/>
            <a:ext cx="8520600" cy="3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100">
                <a:solidFill>
                  <a:srgbClr val="222222"/>
                </a:solidFill>
                <a:latin typeface="Arial"/>
                <a:ea typeface="Arial"/>
                <a:cs typeface="Arial"/>
                <a:sym typeface="Arial"/>
              </a:rPr>
              <a:t>Grade Three:</a:t>
            </a: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100" u="sng">
                <a:solidFill>
                  <a:srgbClr val="1155CC"/>
                </a:solidFill>
                <a:latin typeface="Arial"/>
                <a:ea typeface="Arial"/>
                <a:cs typeface="Arial"/>
                <a:sym typeface="Arial"/>
                <a:hlinkClick r:id="rId3"/>
              </a:rPr>
              <a:t>https://portal.smarterbalanced.org/library/en/g3-ela-practice-test-pt-scoring-guide.pdf</a:t>
            </a: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100">
                <a:solidFill>
                  <a:srgbClr val="222222"/>
                </a:solidFill>
                <a:latin typeface="Arial"/>
                <a:ea typeface="Arial"/>
                <a:cs typeface="Arial"/>
                <a:sym typeface="Arial"/>
              </a:rPr>
              <a:t>Grade Seven:</a:t>
            </a: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100" u="sng">
                <a:solidFill>
                  <a:srgbClr val="1155CC"/>
                </a:solidFill>
                <a:latin typeface="Arial"/>
                <a:ea typeface="Arial"/>
                <a:cs typeface="Arial"/>
                <a:sym typeface="Arial"/>
                <a:hlinkClick r:id="rId4"/>
              </a:rPr>
              <a:t>https://portal.smarterbalanced.org/library/en/g7-ela-practice-test-pt-scoring-guide.pdf</a:t>
            </a:r>
            <a:endParaRPr sz="1100" u="sng">
              <a:solidFill>
                <a:srgbClr val="1155CC"/>
              </a:solidFill>
              <a:latin typeface="Arial"/>
              <a:ea typeface="Arial"/>
              <a:cs typeface="Arial"/>
              <a:sym typeface="Arial"/>
              <a:hlinkClick r:id="rId3"/>
            </a:endParaRPr>
          </a:p>
          <a:p>
            <a:pPr marL="0" lvl="0" indent="0" algn="l" rtl="0">
              <a:spcBef>
                <a:spcPts val="0"/>
              </a:spcBef>
              <a:spcAft>
                <a:spcPts val="0"/>
              </a:spcAft>
              <a:buClr>
                <a:srgbClr val="000000"/>
              </a:buClr>
              <a:buSzPts val="1100"/>
              <a:buFont typeface="Arial"/>
              <a:buNone/>
            </a:pP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100">
                <a:solidFill>
                  <a:srgbClr val="222222"/>
                </a:solidFill>
                <a:latin typeface="Arial"/>
                <a:ea typeface="Arial"/>
                <a:cs typeface="Arial"/>
                <a:sym typeface="Arial"/>
              </a:rPr>
              <a:t>Grade Eight:</a:t>
            </a: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100" u="sng">
                <a:solidFill>
                  <a:srgbClr val="1155CC"/>
                </a:solidFill>
                <a:latin typeface="Arial"/>
                <a:ea typeface="Arial"/>
                <a:cs typeface="Arial"/>
                <a:sym typeface="Arial"/>
                <a:hlinkClick r:id="rId5"/>
              </a:rPr>
              <a:t>https://portal.smarterbalanced.org/library/en/g8-ela-practice-test-pt-scoring-guide.pdf</a:t>
            </a:r>
            <a:endParaRPr sz="1100" u="sng">
              <a:solidFill>
                <a:srgbClr val="1155CC"/>
              </a:solidFill>
              <a:latin typeface="Arial"/>
              <a:ea typeface="Arial"/>
              <a:cs typeface="Arial"/>
              <a:sym typeface="Arial"/>
              <a:hlinkClick r:id="rId5"/>
            </a:endParaRPr>
          </a:p>
          <a:p>
            <a:pPr marL="0" lvl="0" indent="0" algn="l" rtl="0">
              <a:spcBef>
                <a:spcPts val="0"/>
              </a:spcBef>
              <a:spcAft>
                <a:spcPts val="0"/>
              </a:spcAft>
              <a:buClr>
                <a:srgbClr val="000000"/>
              </a:buClr>
              <a:buSzPts val="1100"/>
              <a:buFont typeface="Arial"/>
              <a:buNone/>
            </a:pPr>
            <a:endParaRPr sz="11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For each notice:</a:t>
            </a:r>
            <a:endParaRPr sz="10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1. </a:t>
            </a:r>
            <a:r>
              <a:rPr lang="en" sz="1000" b="1">
                <a:solidFill>
                  <a:srgbClr val="222222"/>
                </a:solidFill>
                <a:latin typeface="Arial"/>
                <a:ea typeface="Arial"/>
                <a:cs typeface="Arial"/>
                <a:sym typeface="Arial"/>
              </a:rPr>
              <a:t> Each grade is the same.</a:t>
            </a:r>
            <a:r>
              <a:rPr lang="en" sz="1000">
                <a:solidFill>
                  <a:srgbClr val="222222"/>
                </a:solidFill>
                <a:latin typeface="Arial"/>
                <a:ea typeface="Arial"/>
                <a:cs typeface="Arial"/>
                <a:sym typeface="Arial"/>
              </a:rPr>
              <a:t>  It opens with a "scenario" (pretend story) of some sort</a:t>
            </a:r>
            <a:endParaRPr sz="10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2.  After THREE articles (only 2 in grade 3, if they're short you may have 4), you will </a:t>
            </a:r>
            <a:r>
              <a:rPr lang="en" sz="1000" b="1">
                <a:solidFill>
                  <a:srgbClr val="222222"/>
                </a:solidFill>
                <a:latin typeface="Arial"/>
                <a:ea typeface="Arial"/>
                <a:cs typeface="Arial"/>
                <a:sym typeface="Arial"/>
              </a:rPr>
              <a:t>ALWAYS</a:t>
            </a:r>
            <a:r>
              <a:rPr lang="en" sz="1000">
                <a:solidFill>
                  <a:srgbClr val="222222"/>
                </a:solidFill>
                <a:latin typeface="Arial"/>
                <a:ea typeface="Arial"/>
                <a:cs typeface="Arial"/>
                <a:sym typeface="Arial"/>
              </a:rPr>
              <a:t> have a chart asking what information shows up in what articles and </a:t>
            </a:r>
            <a:r>
              <a:rPr lang="en" sz="1000" b="1">
                <a:solidFill>
                  <a:srgbClr val="222222"/>
                </a:solidFill>
                <a:latin typeface="Arial"/>
                <a:ea typeface="Arial"/>
                <a:cs typeface="Arial"/>
                <a:sym typeface="Arial"/>
              </a:rPr>
              <a:t>TWO short answer questions</a:t>
            </a:r>
            <a:r>
              <a:rPr lang="en" sz="1000">
                <a:solidFill>
                  <a:srgbClr val="222222"/>
                </a:solidFill>
                <a:latin typeface="Arial"/>
                <a:ea typeface="Arial"/>
                <a:cs typeface="Arial"/>
                <a:sym typeface="Arial"/>
              </a:rPr>
              <a:t> which ask you to take info from all  articles and </a:t>
            </a:r>
            <a:r>
              <a:rPr lang="en" sz="1000" b="1">
                <a:solidFill>
                  <a:srgbClr val="222222"/>
                </a:solidFill>
                <a:latin typeface="Arial"/>
                <a:ea typeface="Arial"/>
                <a:cs typeface="Arial"/>
                <a:sym typeface="Arial"/>
              </a:rPr>
              <a:t>compare/contrast/think</a:t>
            </a:r>
            <a:r>
              <a:rPr lang="en" sz="1000">
                <a:solidFill>
                  <a:srgbClr val="222222"/>
                </a:solidFill>
                <a:latin typeface="Arial"/>
                <a:ea typeface="Arial"/>
                <a:cs typeface="Arial"/>
                <a:sym typeface="Arial"/>
              </a:rPr>
              <a:t> about it.  In these short answer questions, CITE YOUR SOURCES by either calling them Source 1, etc. or referring to them by title.  These may be only one paragraph.</a:t>
            </a:r>
            <a:endParaRPr sz="10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3.  You'll have a culminating ACTIVITY at the end.  It will always have a "Your Assignment" section made of two paragraphs.  The first one will tell you more about the scenario, and the second will specifically give you the assignment.  **No matter WHAT KIND OF WRITING (persuasive, explanatory) the activity at the end is a multi-paragraph experience.**</a:t>
            </a:r>
            <a:endParaRPr sz="10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Also in the culminating activity, you'll see an explanation of scoring.</a:t>
            </a:r>
            <a:endParaRPr sz="1000">
              <a:solidFill>
                <a:srgbClr val="222222"/>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1000">
                <a:solidFill>
                  <a:srgbClr val="222222"/>
                </a:solidFill>
                <a:latin typeface="Arial"/>
                <a:ea typeface="Arial"/>
                <a:cs typeface="Arial"/>
                <a:sym typeface="Arial"/>
              </a:rPr>
              <a:t>AND, you'll find directions instructing you to PLAN, WRITE, and REVISE the piece.  DO ALL THREE.</a:t>
            </a:r>
            <a:r>
              <a:rPr lang="en"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hlink"/>
                </a:solidFill>
                <a:hlinkClick r:id="rId3"/>
              </a:rPr>
              <a:t>CAST - California Science Test</a:t>
            </a:r>
            <a:endParaRPr/>
          </a:p>
        </p:txBody>
      </p:sp>
      <p:sp>
        <p:nvSpPr>
          <p:cNvPr id="315" name="Google Shape;315;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Grades 5, 8, 11 &amp; 12</a:t>
            </a:r>
            <a:endParaRPr/>
          </a:p>
          <a:p>
            <a:pPr marL="0" lvl="0" indent="0" algn="l" rtl="0">
              <a:spcBef>
                <a:spcPts val="1600"/>
              </a:spcBef>
              <a:spcAft>
                <a:spcPts val="0"/>
              </a:spcAft>
              <a:buNone/>
            </a:pPr>
            <a:r>
              <a:rPr lang="en"/>
              <a:t>When: May</a:t>
            </a:r>
            <a:endParaRPr/>
          </a:p>
          <a:p>
            <a:pPr marL="0" lvl="0" indent="0" algn="l" rtl="0">
              <a:spcBef>
                <a:spcPts val="1600"/>
              </a:spcBef>
              <a:spcAft>
                <a:spcPts val="0"/>
              </a:spcAft>
              <a:buNone/>
            </a:pPr>
            <a:r>
              <a:rPr lang="en"/>
              <a:t>Click </a:t>
            </a:r>
            <a:r>
              <a:rPr lang="en" u="sng">
                <a:solidFill>
                  <a:schemeClr val="hlink"/>
                </a:solidFill>
                <a:hlinkClick r:id="rId4"/>
              </a:rPr>
              <a:t>HERE</a:t>
            </a:r>
            <a:r>
              <a:rPr lang="en"/>
              <a:t> for Science (CAST) Practice Test</a:t>
            </a:r>
            <a:endParaRPr/>
          </a:p>
          <a:p>
            <a:pPr marL="0" lvl="0" indent="0" algn="l" rtl="0">
              <a:spcBef>
                <a:spcPts val="1600"/>
              </a:spcBef>
              <a:spcAft>
                <a:spcPts val="0"/>
              </a:spcAft>
              <a:buNone/>
            </a:pPr>
            <a:r>
              <a:rPr lang="en"/>
              <a:t>Click </a:t>
            </a:r>
            <a:r>
              <a:rPr lang="en" u="sng">
                <a:solidFill>
                  <a:schemeClr val="hlink"/>
                </a:solidFill>
                <a:hlinkClick r:id="rId5"/>
              </a:rPr>
              <a:t>HERE</a:t>
            </a:r>
            <a:r>
              <a:rPr lang="en"/>
              <a:t> for Periodic Table used for Grade 8, 11, 12</a:t>
            </a:r>
            <a:endParaRPr/>
          </a:p>
          <a:p>
            <a:pPr marL="0" lvl="0" indent="0" algn="l" rtl="0">
              <a:spcBef>
                <a:spcPts val="1600"/>
              </a:spcBef>
              <a:spcAft>
                <a:spcPts val="0"/>
              </a:spcAft>
              <a:buNone/>
            </a:pPr>
            <a:r>
              <a:rPr lang="en"/>
              <a:t>Click </a:t>
            </a:r>
            <a:r>
              <a:rPr lang="en" u="sng">
                <a:solidFill>
                  <a:schemeClr val="hlink"/>
                </a:solidFill>
                <a:hlinkClick r:id="rId6"/>
              </a:rPr>
              <a:t>HERE</a:t>
            </a:r>
            <a:r>
              <a:rPr lang="en"/>
              <a:t> for more information</a:t>
            </a:r>
            <a:endParaRPr/>
          </a:p>
          <a:p>
            <a:pPr marL="0" lvl="0" indent="0" algn="l" rtl="0">
              <a:spcBef>
                <a:spcPts val="1600"/>
              </a:spcBef>
              <a:spcAft>
                <a:spcPts val="160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SBAC Calculators</a:t>
            </a:r>
            <a:endParaRPr/>
          </a:p>
        </p:txBody>
      </p:sp>
      <p:sp>
        <p:nvSpPr>
          <p:cNvPr id="321" name="Google Shape;321;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Information about calculators for the SBAC </a:t>
            </a:r>
            <a:r>
              <a:rPr lang="en" u="sng">
                <a:solidFill>
                  <a:schemeClr val="hlink"/>
                </a:solidFill>
                <a:hlinkClick r:id="rId3"/>
              </a:rPr>
              <a:t>HERE</a:t>
            </a:r>
            <a:endParaRPr/>
          </a:p>
          <a:p>
            <a:pPr marL="0" lvl="0" indent="0" algn="l" rtl="0">
              <a:spcBef>
                <a:spcPts val="1600"/>
              </a:spcBef>
              <a:spcAft>
                <a:spcPts val="0"/>
              </a:spcAft>
              <a:buNone/>
            </a:pPr>
            <a:r>
              <a:rPr lang="en"/>
              <a:t>Click </a:t>
            </a:r>
            <a:r>
              <a:rPr lang="en" u="sng">
                <a:solidFill>
                  <a:schemeClr val="hlink"/>
                </a:solidFill>
                <a:hlinkClick r:id="rId4"/>
              </a:rPr>
              <a:t>HERE</a:t>
            </a:r>
            <a:r>
              <a:rPr lang="en"/>
              <a:t> to Explore math with Desmos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22" name="Google Shape;322;p51"/>
          <p:cNvPicPr preferRelativeResize="0"/>
          <p:nvPr/>
        </p:nvPicPr>
        <p:blipFill>
          <a:blip r:embed="rId5">
            <a:alphaModFix/>
          </a:blip>
          <a:stretch>
            <a:fillRect/>
          </a:stretch>
        </p:blipFill>
        <p:spPr>
          <a:xfrm>
            <a:off x="507475" y="2392250"/>
            <a:ext cx="7905750" cy="1524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Once upon a time</a:t>
            </a:r>
            <a:endParaRPr/>
          </a:p>
        </p:txBody>
      </p:sp>
      <p:sp>
        <p:nvSpPr>
          <p:cNvPr id="83" name="Google Shape;83;p15"/>
          <p:cNvSpPr txBox="1"/>
          <p:nvPr/>
        </p:nvSpPr>
        <p:spPr>
          <a:xfrm>
            <a:off x="1374750" y="3128775"/>
            <a:ext cx="6581400" cy="13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roxima Nova"/>
                <a:ea typeface="Proxima Nova"/>
                <a:cs typeface="Proxima Nova"/>
                <a:sym typeface="Proxima Nova"/>
              </a:rPr>
              <a:t>https://www.remind.com/join/dbf972</a:t>
            </a:r>
            <a:endParaRPr sz="3000">
              <a:latin typeface="Proxima Nova"/>
              <a:ea typeface="Proxima Nova"/>
              <a:cs typeface="Proxima Nova"/>
              <a:sym typeface="Proxima Nov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311700" y="38692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endParaRPr b="1">
              <a:solidFill>
                <a:srgbClr val="617A86"/>
              </a:solidFill>
              <a:latin typeface="Nixie One"/>
              <a:ea typeface="Nixie One"/>
              <a:cs typeface="Nixie One"/>
              <a:sym typeface="Nixie One"/>
            </a:endParaRPr>
          </a:p>
          <a:p>
            <a:pPr marL="0" lvl="0" indent="0" algn="ctr" rtl="0">
              <a:spcBef>
                <a:spcPts val="0"/>
              </a:spcBef>
              <a:spcAft>
                <a:spcPts val="0"/>
              </a:spcAft>
              <a:buNone/>
            </a:pPr>
            <a:r>
              <a:rPr lang="en"/>
              <a:t>Testing Tips for Chromebooks</a:t>
            </a:r>
            <a:endParaRPr/>
          </a:p>
        </p:txBody>
      </p:sp>
      <p:sp>
        <p:nvSpPr>
          <p:cNvPr id="328" name="Google Shape;32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600"/>
              </a:spcBef>
              <a:spcAft>
                <a:spcPts val="0"/>
              </a:spcAft>
              <a:buClr>
                <a:srgbClr val="A1BECC"/>
              </a:buClr>
              <a:buSzPts val="2400"/>
              <a:buFont typeface="Varela Round"/>
              <a:buChar char="◎"/>
            </a:pPr>
            <a:r>
              <a:rPr lang="en" sz="2400">
                <a:solidFill>
                  <a:srgbClr val="617A86"/>
                </a:solidFill>
                <a:latin typeface="Varela Round"/>
                <a:ea typeface="Varela Round"/>
                <a:cs typeface="Varela Round"/>
                <a:sym typeface="Varela Round"/>
              </a:rPr>
              <a:t>Update</a:t>
            </a:r>
            <a:endParaRPr sz="2400">
              <a:solidFill>
                <a:srgbClr val="617A86"/>
              </a:solidFill>
              <a:latin typeface="Varela Round"/>
              <a:ea typeface="Varela Round"/>
              <a:cs typeface="Varela Round"/>
              <a:sym typeface="Varela Round"/>
            </a:endParaRPr>
          </a:p>
          <a:p>
            <a:pPr marL="914400" lvl="1" indent="-381000" algn="l" rtl="0">
              <a:lnSpc>
                <a:spcPct val="100000"/>
              </a:lnSpc>
              <a:spcBef>
                <a:spcPts val="0"/>
              </a:spcBef>
              <a:spcAft>
                <a:spcPts val="0"/>
              </a:spcAft>
              <a:buClr>
                <a:srgbClr val="A1BECC"/>
              </a:buClr>
              <a:buSzPts val="2400"/>
              <a:buFont typeface="Varela Round"/>
              <a:buChar char="◉"/>
            </a:pPr>
            <a:r>
              <a:rPr lang="en" sz="2400">
                <a:solidFill>
                  <a:srgbClr val="617A86"/>
                </a:solidFill>
                <a:latin typeface="Varela Round"/>
                <a:ea typeface="Varela Round"/>
                <a:cs typeface="Varela Round"/>
                <a:sym typeface="Varela Round"/>
              </a:rPr>
              <a:t>1 Restart (make sure it’s powered down)</a:t>
            </a:r>
            <a:endParaRPr sz="2400">
              <a:solidFill>
                <a:srgbClr val="617A86"/>
              </a:solidFill>
              <a:latin typeface="Varela Round"/>
              <a:ea typeface="Varela Round"/>
              <a:cs typeface="Varela Round"/>
              <a:sym typeface="Varela Round"/>
            </a:endParaRPr>
          </a:p>
          <a:p>
            <a:pPr marL="914400" lvl="1" indent="-381000" algn="l" rtl="0">
              <a:lnSpc>
                <a:spcPct val="100000"/>
              </a:lnSpc>
              <a:spcBef>
                <a:spcPts val="0"/>
              </a:spcBef>
              <a:spcAft>
                <a:spcPts val="0"/>
              </a:spcAft>
              <a:buClr>
                <a:srgbClr val="A1BECC"/>
              </a:buClr>
              <a:buSzPts val="2400"/>
              <a:buFont typeface="Varela Round"/>
              <a:buChar char="◉"/>
            </a:pPr>
            <a:r>
              <a:rPr lang="en" sz="2400">
                <a:solidFill>
                  <a:srgbClr val="617A86"/>
                </a:solidFill>
                <a:latin typeface="Varela Round"/>
                <a:ea typeface="Varela Round"/>
                <a:cs typeface="Varela Round"/>
                <a:sym typeface="Varela Round"/>
              </a:rPr>
              <a:t>2 </a:t>
            </a:r>
            <a:r>
              <a:rPr lang="en" sz="2400" u="sng">
                <a:solidFill>
                  <a:srgbClr val="1155CC"/>
                </a:solidFill>
                <a:latin typeface="Varela Round"/>
                <a:ea typeface="Varela Round"/>
                <a:cs typeface="Varela Round"/>
                <a:sym typeface="Varela Round"/>
                <a:hlinkClick r:id="rId3"/>
              </a:rPr>
              <a:t>Force Update</a:t>
            </a:r>
            <a:r>
              <a:rPr lang="en" sz="2400">
                <a:solidFill>
                  <a:srgbClr val="617A86"/>
                </a:solidFill>
                <a:latin typeface="Varela Round"/>
                <a:ea typeface="Varela Round"/>
                <a:cs typeface="Varela Round"/>
                <a:sym typeface="Varela Round"/>
              </a:rPr>
              <a:t> </a:t>
            </a:r>
            <a:endParaRPr sz="2400">
              <a:solidFill>
                <a:srgbClr val="617A86"/>
              </a:solidFill>
              <a:latin typeface="Varela Round"/>
              <a:ea typeface="Varela Round"/>
              <a:cs typeface="Varela Round"/>
              <a:sym typeface="Varela Round"/>
            </a:endParaRPr>
          </a:p>
          <a:p>
            <a:pPr marL="457200" lvl="0" indent="-381000" algn="l" rtl="0">
              <a:lnSpc>
                <a:spcPct val="100000"/>
              </a:lnSpc>
              <a:spcBef>
                <a:spcPts val="0"/>
              </a:spcBef>
              <a:spcAft>
                <a:spcPts val="0"/>
              </a:spcAft>
              <a:buClr>
                <a:srgbClr val="A1BECC"/>
              </a:buClr>
              <a:buSzPts val="2400"/>
              <a:buFont typeface="Varela Round"/>
              <a:buChar char="◎"/>
            </a:pPr>
            <a:r>
              <a:rPr lang="en" sz="2400" u="sng">
                <a:solidFill>
                  <a:srgbClr val="1155CC"/>
                </a:solidFill>
                <a:latin typeface="Varela Round"/>
                <a:ea typeface="Varela Round"/>
                <a:cs typeface="Varela Round"/>
                <a:sym typeface="Varela Round"/>
                <a:hlinkClick r:id="rId4"/>
              </a:rPr>
              <a:t>PowerWash </a:t>
            </a:r>
            <a:endParaRPr/>
          </a:p>
          <a:p>
            <a:pPr marL="457200" lvl="0" indent="0" algn="l" rtl="0">
              <a:lnSpc>
                <a:spcPct val="100000"/>
              </a:lnSpc>
              <a:spcBef>
                <a:spcPts val="600"/>
              </a:spcBef>
              <a:spcAft>
                <a:spcPts val="0"/>
              </a:spcAft>
              <a:buNone/>
            </a:pPr>
            <a:endParaRPr/>
          </a:p>
        </p:txBody>
      </p:sp>
      <p:pic>
        <p:nvPicPr>
          <p:cNvPr id="329" name="Google Shape;329;p52"/>
          <p:cNvPicPr preferRelativeResize="0"/>
          <p:nvPr/>
        </p:nvPicPr>
        <p:blipFill>
          <a:blip r:embed="rId5">
            <a:alphaModFix/>
          </a:blip>
          <a:stretch>
            <a:fillRect/>
          </a:stretch>
        </p:blipFill>
        <p:spPr>
          <a:xfrm>
            <a:off x="3637625" y="2294100"/>
            <a:ext cx="5337351" cy="2584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SBAC Training for Testing Teachers</a:t>
            </a:r>
            <a:endParaRPr/>
          </a:p>
        </p:txBody>
      </p:sp>
      <p:sp>
        <p:nvSpPr>
          <p:cNvPr id="335" name="Google Shape;335;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CAASPP Teacher Training Presentation </a:t>
            </a:r>
            <a:r>
              <a:rPr lang="en" u="sng">
                <a:solidFill>
                  <a:schemeClr val="hlink"/>
                </a:solidFill>
                <a:hlinkClick r:id="rId3"/>
              </a:rPr>
              <a:t>HERE</a:t>
            </a:r>
            <a:r>
              <a:rPr lang="en"/>
              <a:t> </a:t>
            </a:r>
            <a:endParaRPr/>
          </a:p>
          <a:p>
            <a:pPr marL="0" lvl="0" indent="0" algn="l" rtl="0">
              <a:spcBef>
                <a:spcPts val="1600"/>
              </a:spcBef>
              <a:spcAft>
                <a:spcPts val="160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SBAC Consortium Claims, Targets, and Standards</a:t>
            </a:r>
            <a:endParaRPr/>
          </a:p>
        </p:txBody>
      </p:sp>
      <p:sp>
        <p:nvSpPr>
          <p:cNvPr id="341" name="Google Shape;341;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u="sng">
                <a:solidFill>
                  <a:schemeClr val="hlink"/>
                </a:solidFill>
                <a:hlinkClick r:id="rId3"/>
              </a:rPr>
              <a:t>Smarter Balanced Assessment Consortium Claims, Targets, and Standard Alignment for Math</a:t>
            </a:r>
            <a:endParaRPr/>
          </a:p>
          <a:p>
            <a:pPr marL="0" lvl="0" indent="0" algn="l" rtl="0">
              <a:spcBef>
                <a:spcPts val="1600"/>
              </a:spcBef>
              <a:spcAft>
                <a:spcPts val="0"/>
              </a:spcAft>
              <a:buNone/>
            </a:pPr>
            <a:endParaRPr/>
          </a:p>
          <a:p>
            <a:pPr marL="0" lvl="0" indent="0" algn="l" rtl="0">
              <a:spcBef>
                <a:spcPts val="1600"/>
              </a:spcBef>
              <a:spcAft>
                <a:spcPts val="1600"/>
              </a:spcAft>
              <a:buNone/>
            </a:pPr>
            <a:r>
              <a:rPr lang="en" u="sng">
                <a:solidFill>
                  <a:schemeClr val="hlink"/>
                </a:solidFill>
                <a:hlinkClick r:id="rId4"/>
              </a:rPr>
              <a:t>Smarter Balanced Assessment Consortium Claims, Targets, and Standard Alignment for ELA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07352-06DD-44BE-B0DF-563045895ADE}"/>
              </a:ext>
            </a:extLst>
          </p:cNvPr>
          <p:cNvPicPr>
            <a:picLocks noChangeAspect="1"/>
          </p:cNvPicPr>
          <p:nvPr/>
        </p:nvPicPr>
        <p:blipFill>
          <a:blip r:embed="rId2"/>
          <a:stretch>
            <a:fillRect/>
          </a:stretch>
        </p:blipFill>
        <p:spPr>
          <a:xfrm>
            <a:off x="1938337" y="261937"/>
            <a:ext cx="5267325" cy="4619625"/>
          </a:xfrm>
          <a:prstGeom prst="rect">
            <a:avLst/>
          </a:prstGeom>
        </p:spPr>
      </p:pic>
    </p:spTree>
    <p:extLst>
      <p:ext uri="{BB962C8B-B14F-4D97-AF65-F5344CB8AC3E}">
        <p14:creationId xmlns:p14="http://schemas.microsoft.com/office/powerpoint/2010/main" val="28366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Summary</a:t>
            </a:r>
            <a:endParaRPr/>
          </a:p>
        </p:txBody>
      </p:sp>
      <p:sp>
        <p:nvSpPr>
          <p:cNvPr id="347" name="Google Shape;347;p55"/>
          <p:cNvSpPr txBox="1">
            <a:spLocks noGrp="1"/>
          </p:cNvSpPr>
          <p:nvPr>
            <p:ph type="body" idx="1"/>
          </p:nvPr>
        </p:nvSpPr>
        <p:spPr>
          <a:xfrm>
            <a:off x="311700" y="978650"/>
            <a:ext cx="8520600" cy="4011991"/>
          </a:xfrm>
          <a:prstGeom prst="rect">
            <a:avLst/>
          </a:prstGeom>
        </p:spPr>
        <p:txBody>
          <a:bodyPr spcFirstLastPara="1" wrap="square" lIns="91425" tIns="91425" rIns="91425" bIns="91425" anchor="t" anchorCtr="0">
            <a:noAutofit/>
          </a:bodyPr>
          <a:lstStyle/>
          <a:p>
            <a:pPr marL="285750" indent="-285750">
              <a:lnSpc>
                <a:spcPct val="100000"/>
              </a:lnSpc>
            </a:pPr>
            <a:r>
              <a:rPr lang="en" sz="1600" dirty="0">
                <a:solidFill>
                  <a:schemeClr val="tx2">
                    <a:lumMod val="10000"/>
                  </a:schemeClr>
                </a:solidFill>
                <a:latin typeface="Arial" panose="020B0604020202020204" pitchFamily="34" charset="0"/>
                <a:cs typeface="Arial" panose="020B0604020202020204" pitchFamily="34" charset="0"/>
              </a:rPr>
              <a:t>We need to Refine and Write a Recipe for Success</a:t>
            </a:r>
            <a:endParaRPr sz="1600" dirty="0">
              <a:solidFill>
                <a:schemeClr val="tx2">
                  <a:lumMod val="10000"/>
                </a:schemeClr>
              </a:solidFill>
              <a:latin typeface="Arial" panose="020B0604020202020204" pitchFamily="34" charset="0"/>
              <a:cs typeface="Arial" panose="020B0604020202020204" pitchFamily="34" charset="0"/>
            </a:endParaRPr>
          </a:p>
          <a:p>
            <a:pPr marL="285750" indent="-285750">
              <a:lnSpc>
                <a:spcPct val="100000"/>
              </a:lnSpc>
              <a:spcBef>
                <a:spcPts val="1600"/>
              </a:spcBef>
            </a:pPr>
            <a:r>
              <a:rPr lang="en" sz="1600" dirty="0">
                <a:solidFill>
                  <a:schemeClr val="tx2">
                    <a:lumMod val="10000"/>
                  </a:schemeClr>
                </a:solidFill>
                <a:latin typeface="Arial" panose="020B0604020202020204" pitchFamily="34" charset="0"/>
                <a:cs typeface="Arial" panose="020B0604020202020204" pitchFamily="34" charset="0"/>
              </a:rPr>
              <a:t>All Means All</a:t>
            </a:r>
            <a:endParaRPr sz="1600" dirty="0">
              <a:solidFill>
                <a:schemeClr val="tx2">
                  <a:lumMod val="10000"/>
                </a:schemeClr>
              </a:solidFill>
              <a:latin typeface="Arial" panose="020B0604020202020204" pitchFamily="34" charset="0"/>
              <a:cs typeface="Arial" panose="020B0604020202020204" pitchFamily="34" charset="0"/>
            </a:endParaRPr>
          </a:p>
          <a:p>
            <a:pPr marL="285750" indent="-285750">
              <a:lnSpc>
                <a:spcPct val="100000"/>
              </a:lnSpc>
              <a:spcBef>
                <a:spcPts val="1600"/>
              </a:spcBef>
            </a:pPr>
            <a:r>
              <a:rPr lang="en" sz="1600" dirty="0">
                <a:solidFill>
                  <a:schemeClr val="tx2">
                    <a:lumMod val="10000"/>
                  </a:schemeClr>
                </a:solidFill>
                <a:latin typeface="Arial" panose="020B0604020202020204" pitchFamily="34" charset="0"/>
                <a:cs typeface="Arial" panose="020B0604020202020204" pitchFamily="34" charset="0"/>
              </a:rPr>
              <a:t>We Must Believe that we can get out of the Red!</a:t>
            </a:r>
            <a:endParaRPr sz="1600" dirty="0">
              <a:solidFill>
                <a:schemeClr val="tx2">
                  <a:lumMod val="10000"/>
                </a:schemeClr>
              </a:solidFill>
              <a:latin typeface="Arial" panose="020B0604020202020204" pitchFamily="34" charset="0"/>
              <a:cs typeface="Arial" panose="020B0604020202020204" pitchFamily="34" charset="0"/>
            </a:endParaRPr>
          </a:p>
          <a:p>
            <a:pPr marL="285750" indent="-285750">
              <a:lnSpc>
                <a:spcPct val="100000"/>
              </a:lnSpc>
              <a:spcBef>
                <a:spcPts val="1600"/>
              </a:spcBef>
            </a:pPr>
            <a:r>
              <a:rPr lang="en" sz="1600" dirty="0">
                <a:solidFill>
                  <a:schemeClr val="tx2">
                    <a:lumMod val="10000"/>
                  </a:schemeClr>
                </a:solidFill>
                <a:latin typeface="Arial" panose="020B0604020202020204" pitchFamily="34" charset="0"/>
                <a:cs typeface="Arial" panose="020B0604020202020204" pitchFamily="34" charset="0"/>
              </a:rPr>
              <a:t>Use the Remind App to Communicate with me!</a:t>
            </a:r>
            <a:endParaRPr sz="1600" dirty="0">
              <a:solidFill>
                <a:schemeClr val="tx2">
                  <a:lumMod val="10000"/>
                </a:schemeClr>
              </a:solidFill>
              <a:latin typeface="Arial" panose="020B0604020202020204" pitchFamily="34" charset="0"/>
              <a:cs typeface="Arial" panose="020B0604020202020204" pitchFamily="34" charset="0"/>
            </a:endParaRPr>
          </a:p>
          <a:p>
            <a:pPr marL="285750" indent="-285750">
              <a:lnSpc>
                <a:spcPct val="100000"/>
              </a:lnSpc>
              <a:spcBef>
                <a:spcPts val="1600"/>
              </a:spcBef>
            </a:pPr>
            <a:r>
              <a:rPr lang="en" sz="1600" dirty="0">
                <a:solidFill>
                  <a:schemeClr val="tx2">
                    <a:lumMod val="10000"/>
                  </a:schemeClr>
                </a:solidFill>
                <a:latin typeface="Arial" panose="020B0604020202020204" pitchFamily="34" charset="0"/>
                <a:cs typeface="Arial" panose="020B0604020202020204" pitchFamily="34" charset="0"/>
              </a:rPr>
              <a:t>Go CCEA</a:t>
            </a:r>
            <a:r>
              <a:rPr lang="en" sz="1600" dirty="0">
                <a:latin typeface="Arial" panose="020B0604020202020204" pitchFamily="34" charset="0"/>
                <a:cs typeface="Arial" panose="020B0604020202020204" pitchFamily="34" charset="0"/>
              </a:rPr>
              <a:t>!</a:t>
            </a:r>
          </a:p>
          <a:p>
            <a:pPr marL="285750" indent="-285750">
              <a:lnSpc>
                <a:spcPct val="100000"/>
              </a:lnSpc>
              <a:spcBef>
                <a:spcPts val="1600"/>
              </a:spcBef>
            </a:pPr>
            <a:r>
              <a:rPr lang="en" sz="1600" dirty="0">
                <a:latin typeface="Arial" panose="020B0604020202020204" pitchFamily="34" charset="0"/>
                <a:cs typeface="Arial" panose="020B0604020202020204" pitchFamily="34" charset="0"/>
              </a:rPr>
              <a:t>Resources at: </a:t>
            </a:r>
            <a:r>
              <a:rPr lang="en" sz="1600" dirty="0">
                <a:latin typeface="Arial" panose="020B0604020202020204" pitchFamily="34" charset="0"/>
                <a:cs typeface="Arial" panose="020B0604020202020204" pitchFamily="34" charset="0"/>
                <a:hlinkClick r:id="rId3"/>
              </a:rPr>
              <a:t>www.cchsmathematics.net</a:t>
            </a:r>
            <a:r>
              <a:rPr lang="en" sz="1600" dirty="0">
                <a:latin typeface="Arial" panose="020B0604020202020204" pitchFamily="34" charset="0"/>
                <a:cs typeface="Arial" panose="020B0604020202020204" pitchFamily="34" charset="0"/>
              </a:rPr>
              <a:t>     pwd: smith2019</a:t>
            </a:r>
            <a:endParaRPr sz="1600" dirty="0">
              <a:latin typeface="Arial" panose="020B0604020202020204" pitchFamily="34" charset="0"/>
              <a:cs typeface="Arial" panose="020B0604020202020204" pitchFamily="34" charset="0"/>
            </a:endParaRPr>
          </a:p>
          <a:p>
            <a:pPr marL="0" lvl="0" indent="0" algn="ctr" rtl="0">
              <a:spcBef>
                <a:spcPts val="1600"/>
              </a:spcBef>
              <a:spcAft>
                <a:spcPts val="0"/>
              </a:spcAft>
              <a:buNone/>
            </a:pPr>
            <a:r>
              <a:rPr lang="en" sz="2400" b="1" dirty="0"/>
              <a:t>Thank You for Attending - Questions</a:t>
            </a:r>
            <a:endParaRPr sz="2400" b="1" dirty="0"/>
          </a:p>
          <a:p>
            <a:pPr marL="0" lvl="0" indent="0" algn="l" rtl="0">
              <a:lnSpc>
                <a:spcPct val="100000"/>
              </a:lnSpc>
              <a:spcBef>
                <a:spcPts val="1600"/>
              </a:spcBef>
              <a:spcAft>
                <a:spcPts val="0"/>
              </a:spcAft>
              <a:buNone/>
            </a:pPr>
            <a:r>
              <a:rPr lang="en" sz="2400" u="sng" dirty="0">
                <a:solidFill>
                  <a:schemeClr val="hlink"/>
                </a:solidFill>
                <a:hlinkClick r:id="rId4"/>
              </a:rPr>
              <a:t>https://www.remind.com/join/dbf972</a:t>
            </a:r>
            <a:r>
              <a:rPr lang="en" sz="2400" u="sng" dirty="0">
                <a:solidFill>
                  <a:schemeClr val="hlink"/>
                </a:solidFill>
              </a:rPr>
              <a:t>   (11:45 </a:t>
            </a:r>
            <a:r>
              <a:rPr lang="en-US" sz="2400" u="sng" dirty="0">
                <a:solidFill>
                  <a:schemeClr val="hlink"/>
                </a:solidFill>
              </a:rPr>
              <a:t>Message)</a:t>
            </a:r>
            <a:endParaRPr sz="2400" dirty="0">
              <a:solidFill>
                <a:srgbClr val="000000"/>
              </a:solidFill>
            </a:endParaRPr>
          </a:p>
          <a:p>
            <a:pPr marL="0" lvl="0" indent="0" algn="l" rtl="0">
              <a:lnSpc>
                <a:spcPct val="100000"/>
              </a:lnSpc>
              <a:spcBef>
                <a:spcPts val="0"/>
              </a:spcBef>
              <a:spcAft>
                <a:spcPts val="0"/>
              </a:spcAft>
              <a:buNone/>
            </a:pPr>
            <a:endParaRPr sz="3000" dirty="0">
              <a:solidFill>
                <a:srgbClr val="000000"/>
              </a:solidFill>
            </a:endParaRPr>
          </a:p>
          <a:p>
            <a:pPr marL="0" lvl="0" indent="0" algn="l" rtl="0">
              <a:lnSpc>
                <a:spcPct val="100000"/>
              </a:lnSpc>
              <a:spcBef>
                <a:spcPts val="0"/>
              </a:spcBef>
              <a:spcAft>
                <a:spcPts val="0"/>
              </a:spcAft>
              <a:buNone/>
            </a:pPr>
            <a:r>
              <a:rPr lang="en" sz="2400" b="1" dirty="0"/>
              <a:t>  </a:t>
            </a:r>
            <a:endParaRPr sz="2400" b="1" dirty="0"/>
          </a:p>
          <a:p>
            <a:pPr marL="0" lvl="0" indent="0" algn="l" rtl="0">
              <a:spcBef>
                <a:spcPts val="0"/>
              </a:spcBef>
              <a:spcAft>
                <a:spcPts val="16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7">
                                            <p:txEl>
                                              <p:pRg st="0" end="0"/>
                                            </p:txEl>
                                          </p:spTgt>
                                        </p:tgtEl>
                                        <p:attrNameLst>
                                          <p:attrName>style.visibility</p:attrName>
                                        </p:attrNameLst>
                                      </p:cBhvr>
                                      <p:to>
                                        <p:strVal val="visible"/>
                                      </p:to>
                                    </p:set>
                                    <p:anim calcmode="lin" valueType="num">
                                      <p:cBhvr additive="base">
                                        <p:cTn id="7" dur="500" fill="hold"/>
                                        <p:tgtEl>
                                          <p:spTgt spid="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
                                            <p:txEl>
                                              <p:pRg st="1" end="1"/>
                                            </p:txEl>
                                          </p:spTgt>
                                        </p:tgtEl>
                                        <p:attrNameLst>
                                          <p:attrName>style.visibility</p:attrName>
                                        </p:attrNameLst>
                                      </p:cBhvr>
                                      <p:to>
                                        <p:strVal val="visible"/>
                                      </p:to>
                                    </p:set>
                                    <p:anim calcmode="lin" valueType="num">
                                      <p:cBhvr additive="base">
                                        <p:cTn id="11" dur="500" fill="hold"/>
                                        <p:tgtEl>
                                          <p:spTgt spid="3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47">
                                            <p:txEl>
                                              <p:pRg st="2" end="2"/>
                                            </p:txEl>
                                          </p:spTgt>
                                        </p:tgtEl>
                                        <p:attrNameLst>
                                          <p:attrName>style.visibility</p:attrName>
                                        </p:attrNameLst>
                                      </p:cBhvr>
                                      <p:to>
                                        <p:strVal val="visible"/>
                                      </p:to>
                                    </p:set>
                                    <p:animEffect transition="in" filter="fade">
                                      <p:cBhvr>
                                        <p:cTn id="17" dur="1000"/>
                                        <p:tgtEl>
                                          <p:spTgt spid="347">
                                            <p:txEl>
                                              <p:pRg st="2" end="2"/>
                                            </p:txEl>
                                          </p:spTgt>
                                        </p:tgtEl>
                                      </p:cBhvr>
                                    </p:animEffect>
                                    <p:anim calcmode="lin" valueType="num">
                                      <p:cBhvr>
                                        <p:cTn id="18" dur="1000" fill="hold"/>
                                        <p:tgtEl>
                                          <p:spTgt spid="34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4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7">
                                            <p:txEl>
                                              <p:pRg st="3" end="3"/>
                                            </p:txEl>
                                          </p:spTgt>
                                        </p:tgtEl>
                                        <p:attrNameLst>
                                          <p:attrName>style.visibility</p:attrName>
                                        </p:attrNameLst>
                                      </p:cBhvr>
                                      <p:to>
                                        <p:strVal val="visible"/>
                                      </p:to>
                                    </p:set>
                                    <p:animEffect transition="in" filter="fade">
                                      <p:cBhvr>
                                        <p:cTn id="22" dur="1000"/>
                                        <p:tgtEl>
                                          <p:spTgt spid="347">
                                            <p:txEl>
                                              <p:pRg st="3" end="3"/>
                                            </p:txEl>
                                          </p:spTgt>
                                        </p:tgtEl>
                                      </p:cBhvr>
                                    </p:animEffect>
                                    <p:anim calcmode="lin" valueType="num">
                                      <p:cBhvr>
                                        <p:cTn id="23" dur="1000" fill="hold"/>
                                        <p:tgtEl>
                                          <p:spTgt spid="34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4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7">
                                            <p:txEl>
                                              <p:pRg st="4" end="4"/>
                                            </p:txEl>
                                          </p:spTgt>
                                        </p:tgtEl>
                                        <p:attrNameLst>
                                          <p:attrName>style.visibility</p:attrName>
                                        </p:attrNameLst>
                                      </p:cBhvr>
                                      <p:to>
                                        <p:strVal val="visible"/>
                                      </p:to>
                                    </p:set>
                                    <p:animEffect transition="in" filter="fade">
                                      <p:cBhvr>
                                        <p:cTn id="27" dur="1000"/>
                                        <p:tgtEl>
                                          <p:spTgt spid="347">
                                            <p:txEl>
                                              <p:pRg st="4" end="4"/>
                                            </p:txEl>
                                          </p:spTgt>
                                        </p:tgtEl>
                                      </p:cBhvr>
                                    </p:animEffect>
                                    <p:anim calcmode="lin" valueType="num">
                                      <p:cBhvr>
                                        <p:cTn id="28" dur="1000" fill="hold"/>
                                        <p:tgtEl>
                                          <p:spTgt spid="34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4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7">
                                            <p:txEl>
                                              <p:pRg st="5" end="5"/>
                                            </p:txEl>
                                          </p:spTgt>
                                        </p:tgtEl>
                                        <p:attrNameLst>
                                          <p:attrName>style.visibility</p:attrName>
                                        </p:attrNameLst>
                                      </p:cBhvr>
                                      <p:to>
                                        <p:strVal val="visible"/>
                                      </p:to>
                                    </p:set>
                                    <p:animEffect transition="in" filter="fade">
                                      <p:cBhvr>
                                        <p:cTn id="32" dur="1000"/>
                                        <p:tgtEl>
                                          <p:spTgt spid="347">
                                            <p:txEl>
                                              <p:pRg st="5" end="5"/>
                                            </p:txEl>
                                          </p:spTgt>
                                        </p:tgtEl>
                                      </p:cBhvr>
                                    </p:animEffect>
                                    <p:anim calcmode="lin" valueType="num">
                                      <p:cBhvr>
                                        <p:cTn id="33" dur="1000" fill="hold"/>
                                        <p:tgtEl>
                                          <p:spTgt spid="34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4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ctrTitle"/>
          </p:nvPr>
        </p:nvSpPr>
        <p:spPr>
          <a:xfrm>
            <a:off x="311700" y="79100"/>
            <a:ext cx="8520600" cy="82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This was my Life</a:t>
            </a:r>
            <a:endParaRPr/>
          </a:p>
        </p:txBody>
      </p:sp>
      <p:pic>
        <p:nvPicPr>
          <p:cNvPr id="89" name="Google Shape;89;p16"/>
          <p:cNvPicPr preferRelativeResize="0"/>
          <p:nvPr/>
        </p:nvPicPr>
        <p:blipFill>
          <a:blip r:embed="rId3">
            <a:alphaModFix/>
          </a:blip>
          <a:stretch>
            <a:fillRect/>
          </a:stretch>
        </p:blipFill>
        <p:spPr>
          <a:xfrm>
            <a:off x="1700525" y="1029000"/>
            <a:ext cx="6305400" cy="392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311700" y="595975"/>
            <a:ext cx="8520600" cy="103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But she saw this!</a:t>
            </a:r>
            <a:endParaRPr/>
          </a:p>
        </p:txBody>
      </p:sp>
      <p:pic>
        <p:nvPicPr>
          <p:cNvPr id="95" name="Google Shape;95;p17"/>
          <p:cNvPicPr preferRelativeResize="0"/>
          <p:nvPr/>
        </p:nvPicPr>
        <p:blipFill>
          <a:blip r:embed="rId3">
            <a:alphaModFix/>
          </a:blip>
          <a:stretch>
            <a:fillRect/>
          </a:stretch>
        </p:blipFill>
        <p:spPr>
          <a:xfrm>
            <a:off x="311700" y="1632475"/>
            <a:ext cx="4164950" cy="3149250"/>
          </a:xfrm>
          <a:prstGeom prst="rect">
            <a:avLst/>
          </a:prstGeom>
          <a:noFill/>
          <a:ln>
            <a:noFill/>
          </a:ln>
        </p:spPr>
      </p:pic>
      <p:pic>
        <p:nvPicPr>
          <p:cNvPr id="96" name="Google Shape;96;p17"/>
          <p:cNvPicPr preferRelativeResize="0"/>
          <p:nvPr/>
        </p:nvPicPr>
        <p:blipFill>
          <a:blip r:embed="rId4">
            <a:alphaModFix/>
          </a:blip>
          <a:stretch>
            <a:fillRect/>
          </a:stretch>
        </p:blipFill>
        <p:spPr>
          <a:xfrm>
            <a:off x="4629050" y="1632475"/>
            <a:ext cx="4203250" cy="326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fade">
                                      <p:cBhvr>
                                        <p:cTn id="14" dur="1000"/>
                                        <p:tgtEl>
                                          <p:spTgt spid="96"/>
                                        </p:tgtEl>
                                      </p:cBhvr>
                                    </p:animEffect>
                                    <p:anim calcmode="lin" valueType="num">
                                      <p:cBhvr>
                                        <p:cTn id="15" dur="1000" fill="hold"/>
                                        <p:tgtEl>
                                          <p:spTgt spid="96"/>
                                        </p:tgtEl>
                                        <p:attrNameLst>
                                          <p:attrName>ppt_x</p:attrName>
                                        </p:attrNameLst>
                                      </p:cBhvr>
                                      <p:tavLst>
                                        <p:tav tm="0">
                                          <p:val>
                                            <p:strVal val="#ppt_x"/>
                                          </p:val>
                                        </p:tav>
                                        <p:tav tm="100000">
                                          <p:val>
                                            <p:strVal val="#ppt_x"/>
                                          </p:val>
                                        </p:tav>
                                      </p:tavLst>
                                    </p:anim>
                                    <p:anim calcmode="lin" valueType="num">
                                      <p:cBhvr>
                                        <p:cTn id="1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ctrTitle"/>
          </p:nvPr>
        </p:nvSpPr>
        <p:spPr>
          <a:xfrm>
            <a:off x="311700" y="79100"/>
            <a:ext cx="8520600" cy="82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It Was Really This</a:t>
            </a:r>
            <a:endParaRPr dirty="0"/>
          </a:p>
        </p:txBody>
      </p:sp>
      <p:pic>
        <p:nvPicPr>
          <p:cNvPr id="3" name="Picture 2">
            <a:extLst>
              <a:ext uri="{FF2B5EF4-FFF2-40B4-BE49-F238E27FC236}">
                <a16:creationId xmlns:a16="http://schemas.microsoft.com/office/drawing/2014/main" id="{31928A49-DA82-44D5-8436-0BBF3C1FD0CB}"/>
              </a:ext>
            </a:extLst>
          </p:cNvPr>
          <p:cNvPicPr>
            <a:picLocks noChangeAspect="1"/>
          </p:cNvPicPr>
          <p:nvPr/>
        </p:nvPicPr>
        <p:blipFill>
          <a:blip r:embed="rId3"/>
          <a:stretch>
            <a:fillRect/>
          </a:stretch>
        </p:blipFill>
        <p:spPr>
          <a:xfrm>
            <a:off x="1963674" y="900800"/>
            <a:ext cx="5445252" cy="3643884"/>
          </a:xfrm>
          <a:prstGeom prst="rect">
            <a:avLst/>
          </a:prstGeom>
        </p:spPr>
      </p:pic>
    </p:spTree>
    <p:extLst>
      <p:ext uri="{BB962C8B-B14F-4D97-AF65-F5344CB8AC3E}">
        <p14:creationId xmlns:p14="http://schemas.microsoft.com/office/powerpoint/2010/main" val="147176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311700" y="145875"/>
            <a:ext cx="8520600" cy="10542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But She She Never Knew</a:t>
            </a:r>
            <a:endParaRPr sz="4000" dirty="0"/>
          </a:p>
        </p:txBody>
      </p:sp>
      <p:pic>
        <p:nvPicPr>
          <p:cNvPr id="102" name="Google Shape;102;p18"/>
          <p:cNvPicPr preferRelativeResize="0"/>
          <p:nvPr/>
        </p:nvPicPr>
        <p:blipFill>
          <a:blip r:embed="rId3">
            <a:alphaModFix/>
          </a:blip>
          <a:stretch>
            <a:fillRect/>
          </a:stretch>
        </p:blipFill>
        <p:spPr>
          <a:xfrm>
            <a:off x="1943100" y="1200150"/>
            <a:ext cx="5411025" cy="3797475"/>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2575</Words>
  <Application>Microsoft Office PowerPoint</Application>
  <PresentationFormat>On-screen Show (16:9)</PresentationFormat>
  <Paragraphs>229</Paragraphs>
  <Slides>54</Slides>
  <Notes>41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Nixie One</vt:lpstr>
      <vt:lpstr>Varela Round</vt:lpstr>
      <vt:lpstr>Arial</vt:lpstr>
      <vt:lpstr>Alfa Slab One</vt:lpstr>
      <vt:lpstr>Proxima Nova</vt:lpstr>
      <vt:lpstr>Roboto</vt:lpstr>
      <vt:lpstr>Cambria</vt:lpstr>
      <vt:lpstr>Times New Roman</vt:lpstr>
      <vt:lpstr>Century Gothic</vt:lpstr>
      <vt:lpstr>Source Code Pro</vt:lpstr>
      <vt:lpstr>Montserrat</vt:lpstr>
      <vt:lpstr>Calibri</vt:lpstr>
      <vt:lpstr>Gameday</vt:lpstr>
      <vt:lpstr>Seeing the Future through the Dashboard Lights</vt:lpstr>
      <vt:lpstr>Description of Presentation</vt:lpstr>
      <vt:lpstr>PowerPoint Presentation</vt:lpstr>
      <vt:lpstr>PowerPoint Presentation</vt:lpstr>
      <vt:lpstr>Once upon a time</vt:lpstr>
      <vt:lpstr>This was my Life</vt:lpstr>
      <vt:lpstr>But she saw this!</vt:lpstr>
      <vt:lpstr>It Was Really This</vt:lpstr>
      <vt:lpstr>But She She Never Knew</vt:lpstr>
      <vt:lpstr>That 28 Years Ago I was Annapolis Creed</vt:lpstr>
      <vt:lpstr>In 15 years She had Built This!</vt:lpstr>
      <vt:lpstr> So Why am I sharing this story with you right now?</vt:lpstr>
      <vt:lpstr>This Week is Our Spring Break</vt:lpstr>
      <vt:lpstr>PowerPoint Presentation</vt:lpstr>
      <vt:lpstr>PowerPoint Presentation</vt:lpstr>
      <vt:lpstr>PowerPoint Presentation</vt:lpstr>
      <vt:lpstr>PowerPoint Presentation</vt:lpstr>
      <vt:lpstr>PowerPoint Presentation</vt:lpstr>
      <vt:lpstr>Take a moment and share with someone next to you as to what the students said about their school when WASC came?</vt:lpstr>
      <vt:lpstr>PowerPoint Presentation</vt:lpstr>
      <vt:lpstr>What’s Are Your Priorities?</vt:lpstr>
      <vt:lpstr>PowerPoint Presentation</vt:lpstr>
      <vt:lpstr>What do you notice and wonder?</vt:lpstr>
      <vt:lpstr>PowerPoint Presentation</vt:lpstr>
      <vt:lpstr>How About An Unusual Approach?</vt:lpstr>
      <vt:lpstr>Distance From Standard and The  California Dashboard</vt:lpstr>
      <vt:lpstr>Dashboard - Academic Indicator</vt:lpstr>
      <vt:lpstr>Distance From Standard - DFS</vt:lpstr>
      <vt:lpstr>Example: Distance From Standard</vt:lpstr>
      <vt:lpstr>We Need a Good Recipe</vt:lpstr>
      <vt:lpstr>A Recipe to Make Improvements</vt:lpstr>
      <vt:lpstr>Key Ingredients-Beyond the Content</vt:lpstr>
      <vt:lpstr>Directions for Cooking the CAASPP SBAC Results</vt:lpstr>
      <vt:lpstr>Derive Your Essential Concepts</vt:lpstr>
      <vt:lpstr>Orientation</vt:lpstr>
      <vt:lpstr>Reading &amp; Writing</vt:lpstr>
      <vt:lpstr>Demonstration of Proficiency</vt:lpstr>
      <vt:lpstr>Technology Integration and Use</vt:lpstr>
      <vt:lpstr>Schedule on School Calendar</vt:lpstr>
      <vt:lpstr>Summer Instititue</vt:lpstr>
      <vt:lpstr>CAASPP</vt:lpstr>
      <vt:lpstr>PowerPoint Presentation</vt:lpstr>
      <vt:lpstr>PowerPoint Presentation</vt:lpstr>
      <vt:lpstr>Universal Tools &amp; Designated Supports</vt:lpstr>
      <vt:lpstr>Getting Students Ready for the CAASPP</vt:lpstr>
      <vt:lpstr>Digital Library</vt:lpstr>
      <vt:lpstr>ELA Performance Task Practice Tests</vt:lpstr>
      <vt:lpstr>CAST - California Science Test</vt:lpstr>
      <vt:lpstr>SBAC Calculators</vt:lpstr>
      <vt:lpstr> Testing Tips for Chromebooks</vt:lpstr>
      <vt:lpstr>SBAC Training for Testing Teachers</vt:lpstr>
      <vt:lpstr>SBAC Consortium Claims, Targets, and Standards</vt:lpstr>
      <vt:lpstr>PowerPoint Presentation</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the Future through the Dashboard Lights</dc:title>
  <dc:creator>Math OG</dc:creator>
  <cp:lastModifiedBy>Math OG</cp:lastModifiedBy>
  <cp:revision>17</cp:revision>
  <dcterms:modified xsi:type="dcterms:W3CDTF">2019-04-27T06:40:13Z</dcterms:modified>
</cp:coreProperties>
</file>